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1"/>
  </p:notesMasterIdLst>
  <p:handoutMasterIdLst>
    <p:handoutMasterId r:id="rId152"/>
  </p:handoutMasterIdLst>
  <p:sldIdLst>
    <p:sldId id="397" r:id="rId2"/>
    <p:sldId id="399" r:id="rId3"/>
    <p:sldId id="400" r:id="rId4"/>
    <p:sldId id="396" r:id="rId5"/>
    <p:sldId id="398" r:id="rId6"/>
    <p:sldId id="401" r:id="rId7"/>
    <p:sldId id="256" r:id="rId8"/>
    <p:sldId id="270" r:id="rId9"/>
    <p:sldId id="442" r:id="rId10"/>
    <p:sldId id="402" r:id="rId11"/>
    <p:sldId id="257" r:id="rId12"/>
    <p:sldId id="405" r:id="rId13"/>
    <p:sldId id="262" r:id="rId14"/>
    <p:sldId id="264" r:id="rId15"/>
    <p:sldId id="265" r:id="rId16"/>
    <p:sldId id="276" r:id="rId17"/>
    <p:sldId id="266" r:id="rId18"/>
    <p:sldId id="404" r:id="rId19"/>
    <p:sldId id="267" r:id="rId20"/>
    <p:sldId id="406" r:id="rId21"/>
    <p:sldId id="286" r:id="rId22"/>
    <p:sldId id="290" r:id="rId23"/>
    <p:sldId id="407" r:id="rId24"/>
    <p:sldId id="287" r:id="rId25"/>
    <p:sldId id="288" r:id="rId26"/>
    <p:sldId id="294" r:id="rId27"/>
    <p:sldId id="447" r:id="rId28"/>
    <p:sldId id="291" r:id="rId29"/>
    <p:sldId id="292" r:id="rId30"/>
    <p:sldId id="293" r:id="rId31"/>
    <p:sldId id="295" r:id="rId32"/>
    <p:sldId id="296" r:id="rId33"/>
    <p:sldId id="297" r:id="rId34"/>
    <p:sldId id="298" r:id="rId35"/>
    <p:sldId id="299" r:id="rId36"/>
    <p:sldId id="300" r:id="rId37"/>
    <p:sldId id="316" r:id="rId38"/>
    <p:sldId id="408" r:id="rId39"/>
    <p:sldId id="258" r:id="rId40"/>
    <p:sldId id="301" r:id="rId41"/>
    <p:sldId id="302" r:id="rId42"/>
    <p:sldId id="304" r:id="rId43"/>
    <p:sldId id="409" r:id="rId44"/>
    <p:sldId id="303" r:id="rId45"/>
    <p:sldId id="277" r:id="rId46"/>
    <p:sldId id="436" r:id="rId47"/>
    <p:sldId id="305" r:id="rId48"/>
    <p:sldId id="410" r:id="rId49"/>
    <p:sldId id="306" r:id="rId50"/>
    <p:sldId id="308" r:id="rId51"/>
    <p:sldId id="312" r:id="rId52"/>
    <p:sldId id="310" r:id="rId53"/>
    <p:sldId id="437" r:id="rId54"/>
    <p:sldId id="444" r:id="rId55"/>
    <p:sldId id="314" r:id="rId56"/>
    <p:sldId id="315" r:id="rId57"/>
    <p:sldId id="317" r:id="rId58"/>
    <p:sldId id="411" r:id="rId59"/>
    <p:sldId id="318" r:id="rId60"/>
    <p:sldId id="438" r:id="rId61"/>
    <p:sldId id="330" r:id="rId62"/>
    <p:sldId id="320" r:id="rId63"/>
    <p:sldId id="313" r:id="rId64"/>
    <p:sldId id="321" r:id="rId65"/>
    <p:sldId id="323" r:id="rId66"/>
    <p:sldId id="418" r:id="rId67"/>
    <p:sldId id="324" r:id="rId68"/>
    <p:sldId id="325" r:id="rId69"/>
    <p:sldId id="412" r:id="rId70"/>
    <p:sldId id="413" r:id="rId71"/>
    <p:sldId id="414" r:id="rId72"/>
    <p:sldId id="415" r:id="rId73"/>
    <p:sldId id="416" r:id="rId74"/>
    <p:sldId id="326" r:id="rId75"/>
    <p:sldId id="328" r:id="rId76"/>
    <p:sldId id="329" r:id="rId77"/>
    <p:sldId id="331" r:id="rId78"/>
    <p:sldId id="332" r:id="rId79"/>
    <p:sldId id="333" r:id="rId80"/>
    <p:sldId id="334" r:id="rId81"/>
    <p:sldId id="417" r:id="rId82"/>
    <p:sldId id="260" r:id="rId83"/>
    <p:sldId id="335" r:id="rId84"/>
    <p:sldId id="336" r:id="rId85"/>
    <p:sldId id="337" r:id="rId86"/>
    <p:sldId id="340" r:id="rId87"/>
    <p:sldId id="349" r:id="rId88"/>
    <p:sldId id="341" r:id="rId89"/>
    <p:sldId id="342" r:id="rId90"/>
    <p:sldId id="339" r:id="rId91"/>
    <p:sldId id="439" r:id="rId92"/>
    <p:sldId id="419" r:id="rId93"/>
    <p:sldId id="420" r:id="rId94"/>
    <p:sldId id="430" r:id="rId95"/>
    <p:sldId id="421" r:id="rId96"/>
    <p:sldId id="344" r:id="rId97"/>
    <p:sldId id="350" r:id="rId98"/>
    <p:sldId id="422" r:id="rId99"/>
    <p:sldId id="351" r:id="rId100"/>
    <p:sldId id="352" r:id="rId101"/>
    <p:sldId id="424" r:id="rId102"/>
    <p:sldId id="440" r:id="rId103"/>
    <p:sldId id="425" r:id="rId104"/>
    <p:sldId id="426" r:id="rId105"/>
    <p:sldId id="427" r:id="rId106"/>
    <p:sldId id="428" r:id="rId107"/>
    <p:sldId id="353" r:id="rId108"/>
    <p:sldId id="368" r:id="rId109"/>
    <p:sldId id="354" r:id="rId110"/>
    <p:sldId id="356" r:id="rId111"/>
    <p:sldId id="361" r:id="rId112"/>
    <p:sldId id="362" r:id="rId113"/>
    <p:sldId id="358" r:id="rId114"/>
    <p:sldId id="363" r:id="rId115"/>
    <p:sldId id="359" r:id="rId116"/>
    <p:sldId id="364" r:id="rId117"/>
    <p:sldId id="445" r:id="rId118"/>
    <p:sldId id="360" r:id="rId119"/>
    <p:sldId id="355" r:id="rId120"/>
    <p:sldId id="365" r:id="rId121"/>
    <p:sldId id="366" r:id="rId122"/>
    <p:sldId id="367" r:id="rId123"/>
    <p:sldId id="431" r:id="rId124"/>
    <p:sldId id="429" r:id="rId125"/>
    <p:sldId id="371" r:id="rId126"/>
    <p:sldId id="372" r:id="rId127"/>
    <p:sldId id="373" r:id="rId128"/>
    <p:sldId id="374" r:id="rId129"/>
    <p:sldId id="432" r:id="rId130"/>
    <p:sldId id="261" r:id="rId131"/>
    <p:sldId id="376" r:id="rId132"/>
    <p:sldId id="377" r:id="rId133"/>
    <p:sldId id="379" r:id="rId134"/>
    <p:sldId id="378" r:id="rId135"/>
    <p:sldId id="441" r:id="rId136"/>
    <p:sldId id="380" r:id="rId137"/>
    <p:sldId id="386" r:id="rId138"/>
    <p:sldId id="433" r:id="rId139"/>
    <p:sldId id="384" r:id="rId140"/>
    <p:sldId id="385" r:id="rId141"/>
    <p:sldId id="382" r:id="rId142"/>
    <p:sldId id="388" r:id="rId143"/>
    <p:sldId id="390" r:id="rId144"/>
    <p:sldId id="434" r:id="rId145"/>
    <p:sldId id="392" r:id="rId146"/>
    <p:sldId id="435" r:id="rId147"/>
    <p:sldId id="393" r:id="rId148"/>
    <p:sldId id="394" r:id="rId149"/>
    <p:sldId id="443" r:id="rId150"/>
  </p:sldIdLst>
  <p:sldSz cx="12192000" cy="6858000"/>
  <p:notesSz cx="6858000" cy="9144000"/>
  <p:embeddedFontLst>
    <p:embeddedFont>
      <p:font typeface="Cascadia Mono" panose="020B0604020202020204" charset="0"/>
      <p:regular r:id="rId153"/>
      <p:bold r:id="rId154"/>
    </p:embeddedFont>
    <p:embeddedFont>
      <p:font typeface="EmbedMenlo" panose="020B0609030804020204" charset="0"/>
      <p:regular r:id="rId155"/>
      <p:bold r:id="rId156"/>
      <p:italic r:id="rId157"/>
      <p:boldItalic r:id="rId158"/>
    </p:embeddedFont>
    <p:embeddedFont>
      <p:font typeface="Open Sans Light" panose="020B0306030504020204" pitchFamily="34" charset="0"/>
      <p:regular r:id="rId159"/>
      <p:italic r:id="rId1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399"/>
            <p14:sldId id="400"/>
            <p14:sldId id="396"/>
            <p14:sldId id="398"/>
            <p14:sldId id="401"/>
            <p14:sldId id="256"/>
            <p14:sldId id="270"/>
            <p14:sldId id="442"/>
            <p14:sldId id="402"/>
          </p14:sldIdLst>
        </p14:section>
        <p14:section name="Template Functions" id="{1126A64D-E601-7A4D-BDD8-05D2FFC1178A}">
          <p14:sldIdLst>
            <p14:sldId id="257"/>
            <p14:sldId id="405"/>
            <p14:sldId id="262"/>
            <p14:sldId id="264"/>
            <p14:sldId id="265"/>
            <p14:sldId id="276"/>
            <p14:sldId id="266"/>
            <p14:sldId id="404"/>
            <p14:sldId id="267"/>
            <p14:sldId id="406"/>
            <p14:sldId id="286"/>
            <p14:sldId id="290"/>
            <p14:sldId id="407"/>
            <p14:sldId id="287"/>
            <p14:sldId id="288"/>
            <p14:sldId id="294"/>
            <p14:sldId id="447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0"/>
            <p14:sldId id="316"/>
            <p14:sldId id="408"/>
          </p14:sldIdLst>
        </p14:section>
        <p14:section name="Code Demo" id="{FB20F500-F15E-A94F-81AD-221C8D5C7DAF}">
          <p14:sldIdLst>
            <p14:sldId id="258"/>
            <p14:sldId id="301"/>
            <p14:sldId id="302"/>
            <p14:sldId id="304"/>
            <p14:sldId id="409"/>
            <p14:sldId id="303"/>
            <p14:sldId id="277"/>
            <p14:sldId id="436"/>
            <p14:sldId id="305"/>
            <p14:sldId id="410"/>
            <p14:sldId id="306"/>
            <p14:sldId id="308"/>
            <p14:sldId id="312"/>
            <p14:sldId id="310"/>
            <p14:sldId id="437"/>
          </p14:sldIdLst>
        </p14:section>
        <p14:section name="Concepts" id="{7B40D88D-F7D7-A24B-A21B-8E28802F35B9}">
          <p14:sldIdLst>
            <p14:sldId id="444"/>
            <p14:sldId id="314"/>
            <p14:sldId id="315"/>
            <p14:sldId id="317"/>
            <p14:sldId id="411"/>
            <p14:sldId id="318"/>
            <p14:sldId id="438"/>
            <p14:sldId id="330"/>
            <p14:sldId id="320"/>
            <p14:sldId id="313"/>
            <p14:sldId id="321"/>
            <p14:sldId id="323"/>
            <p14:sldId id="418"/>
            <p14:sldId id="324"/>
            <p14:sldId id="325"/>
            <p14:sldId id="412"/>
            <p14:sldId id="413"/>
            <p14:sldId id="414"/>
            <p14:sldId id="415"/>
            <p14:sldId id="416"/>
            <p14:sldId id="326"/>
            <p14:sldId id="328"/>
            <p14:sldId id="329"/>
            <p14:sldId id="331"/>
            <p14:sldId id="332"/>
            <p14:sldId id="333"/>
            <p14:sldId id="334"/>
            <p14:sldId id="417"/>
          </p14:sldIdLst>
        </p14:section>
        <p14:section name="Variadic Templates" id="{4E451F79-3082-584C-BE39-BB9E7BF69DBC}">
          <p14:sldIdLst>
            <p14:sldId id="260"/>
            <p14:sldId id="335"/>
            <p14:sldId id="336"/>
            <p14:sldId id="337"/>
            <p14:sldId id="340"/>
            <p14:sldId id="349"/>
            <p14:sldId id="341"/>
            <p14:sldId id="342"/>
            <p14:sldId id="339"/>
            <p14:sldId id="439"/>
            <p14:sldId id="419"/>
            <p14:sldId id="420"/>
            <p14:sldId id="430"/>
            <p14:sldId id="421"/>
            <p14:sldId id="344"/>
            <p14:sldId id="350"/>
            <p14:sldId id="422"/>
            <p14:sldId id="351"/>
            <p14:sldId id="352"/>
            <p14:sldId id="424"/>
            <p14:sldId id="440"/>
            <p14:sldId id="425"/>
            <p14:sldId id="426"/>
            <p14:sldId id="427"/>
            <p14:sldId id="428"/>
            <p14:sldId id="353"/>
            <p14:sldId id="368"/>
            <p14:sldId id="354"/>
            <p14:sldId id="356"/>
            <p14:sldId id="361"/>
            <p14:sldId id="362"/>
            <p14:sldId id="358"/>
            <p14:sldId id="363"/>
            <p14:sldId id="359"/>
            <p14:sldId id="364"/>
            <p14:sldId id="445"/>
            <p14:sldId id="360"/>
            <p14:sldId id="355"/>
            <p14:sldId id="365"/>
            <p14:sldId id="366"/>
            <p14:sldId id="367"/>
            <p14:sldId id="431"/>
            <p14:sldId id="429"/>
            <p14:sldId id="371"/>
            <p14:sldId id="372"/>
            <p14:sldId id="373"/>
            <p14:sldId id="374"/>
            <p14:sldId id="432"/>
          </p14:sldIdLst>
        </p14:section>
        <p14:section name="Template Metaprogramming" id="{4F6EBF46-0D25-284C-AB87-54C5493DC6DB}">
          <p14:sldIdLst>
            <p14:sldId id="261"/>
            <p14:sldId id="376"/>
            <p14:sldId id="377"/>
            <p14:sldId id="379"/>
            <p14:sldId id="378"/>
            <p14:sldId id="441"/>
            <p14:sldId id="380"/>
            <p14:sldId id="386"/>
            <p14:sldId id="433"/>
            <p14:sldId id="384"/>
            <p14:sldId id="385"/>
            <p14:sldId id="382"/>
            <p14:sldId id="388"/>
            <p14:sldId id="390"/>
            <p14:sldId id="434"/>
            <p14:sldId id="392"/>
            <p14:sldId id="435"/>
          </p14:sldIdLst>
        </p14:section>
        <p14:section name="Recap" id="{1B03914F-F0D7-114B-8C04-0075287B099E}">
          <p14:sldIdLst>
            <p14:sldId id="393"/>
            <p14:sldId id="394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F42C1"/>
    <a:srgbClr val="626B74"/>
    <a:srgbClr val="005CC5"/>
    <a:srgbClr val="C1FBC6"/>
    <a:srgbClr val="E36208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7F7B6-E3EB-034E-8C34-B55631AA454A}" v="155" dt="2025-02-04T00:40:44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95"/>
  </p:normalViewPr>
  <p:slideViewPr>
    <p:cSldViewPr snapToGrid="0">
      <p:cViewPr varScale="1">
        <p:scale>
          <a:sx n="98" d="100"/>
          <a:sy n="9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6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microsoft.com/office/2015/10/relationships/revisionInfo" Target="revisionInfo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5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85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99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5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33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6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0E1F2-532B-C209-4E14-2958EB81D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3EAF1-EFDF-B358-142F-B093D2732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FCFAE-C3BC-E021-F68B-ABD649871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675A-95AF-6B9D-B38D-D052604AD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0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6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DD55-2A27-95F1-3A7A-1BB6DA0C1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8D497-4D1D-98CE-949F-C49EB7DAB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F96EF-B692-D2B1-F5E9-05B32FE3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751AB-B3EF-9CD4-D599-35FE9537C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8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1C288-F2CF-903F-F9C8-87DAAE70F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A63C4-909A-746D-67AD-90354841E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71CC8-E087-ED57-32B5-0E85CFF33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D8F7-621B-B287-71CD-A6CCB2229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E48A3-EC86-8B4D-3792-917BAED6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3408-5B33-E8E0-DD3A-7DA6095D5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65A8D-3E70-D74B-E6B8-817CFD4A3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D05C1-3750-2356-1BB7-8410D970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52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82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2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cept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terator#Iterator_concepts_.28since_C.2B.2B20.2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back! Link to Attendance Form ↓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C929C-4F57-3549-F0B7-779719F3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6" t="5396" r="5396" b="5396"/>
          <a:stretch/>
        </p:blipFill>
        <p:spPr>
          <a:xfrm>
            <a:off x="3957368" y="1802921"/>
            <a:ext cx="4277264" cy="42772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2618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11F4-84D1-1468-A0F9-A786EC5D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627EC-24F1-BBB0-37C8-18A2EE9D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7471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F3A41-9FEC-8A40-714C-A84409E8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3CA-F3C7-4075-6122-3E19165E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9B1E3-FF02-4422-E603-B56DB93D2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6D169AA-E0CC-FDDC-4D2A-3A9A5507541D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221B2F-7671-282F-6297-3FF04DD22A97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919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0995-9315-7483-5BFD-13F45830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32FE-B87C-B89E-8B75-9A794B7D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92B4-D201-3DE2-3BD6-6EF4F645D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BBAB0B4-5ED3-0C2B-9980-9B952C6E9F71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886B31-991D-BB42-5035-AC8F970DBE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76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6E8D-A708-4461-E460-01F2B626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312B-53D2-D7E7-6D16-F35ED41B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B020-C69E-7472-B14C-CB5D9B3E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ECF4A4-E3B5-1124-9667-A5BB97E212FC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82592B-DDF0-A385-BDF7-82B3A57BB73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3A539F2-6A12-1753-F638-61303D39FD3C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88995C-CBB5-2CD7-24AC-AF316D30D795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45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A2E22-3B9A-99F0-2BA7-BD68D5F4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E7CC-D45F-BD0B-85B3-6EAE6170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E555D-B7AA-AA87-C1D7-921E45C6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24EBB3-B69A-FDAC-7EB5-00468BF49390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ADFAE0-5774-52A8-F4FD-539B7A3217B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535949-86DF-A689-32E6-682614734514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0FD1D7-C826-9A0F-B1E9-80980B7553B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5555F3C-7A7C-8923-DE01-3FB4EC845AB9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0022E6-152D-28D8-6AD3-2CC756880AE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3432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59D4-E0DA-BEDE-0D88-7593833C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A6AF-188B-9EA1-554A-839DD131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A7EF-3C4E-CEC3-3606-D69D3DCA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C52609-67DE-E838-B91D-BECDED27DF84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4374BD-4994-182B-5DA6-7174B50FB9D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6913C4-8FF2-8EF2-69E4-BEDC68BA8091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0CCCE-026D-C8C2-7907-6EE44632C98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ABF6737-9A73-6E4B-6A85-284C2743C3A3}"/>
              </a:ext>
            </a:extLst>
          </p:cNvPr>
          <p:cNvSpPr txBox="1">
            <a:spLocks/>
          </p:cNvSpPr>
          <p:nvPr/>
        </p:nvSpPr>
        <p:spPr>
          <a:xfrm>
            <a:off x="5436701" y="5114610"/>
            <a:ext cx="3606872" cy="1539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...</a:t>
            </a:r>
            <a:r>
              <a:rPr lang="en-US" sz="24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actual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407528-FDCE-ADB3-79E4-1AE970A2074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067901" y="3942373"/>
            <a:ext cx="759178" cy="1585295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448D37D-C271-F54A-237C-DC58E04E83A0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3B7D66-0078-1F05-C86F-908F239C7171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871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99C4C-4AA2-B0C1-2712-0BF3C941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9DEA-9A09-9084-2326-C0BE4C34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B141B-050A-5674-B90D-EEC8468A3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06A9CA-922E-2395-972B-38C90CA65E9C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910CF9-C7F0-53CC-81E6-76D26CFC7CE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C62E61-49FC-A8B8-E905-895C0867AB08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81B7AA-5001-E9BA-41A4-B58155DAC3E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FA3CEF7-3F65-D4BC-D555-4E5771F9E4D0}"/>
              </a:ext>
            </a:extLst>
          </p:cNvPr>
          <p:cNvSpPr txBox="1">
            <a:spLocks/>
          </p:cNvSpPr>
          <p:nvPr/>
        </p:nvSpPr>
        <p:spPr>
          <a:xfrm>
            <a:off x="5436701" y="5114610"/>
            <a:ext cx="3606872" cy="1539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...</a:t>
            </a:r>
            <a:r>
              <a:rPr lang="en-US" sz="24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actual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581FA-E959-2580-47DD-7FA72714806F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067901" y="3942373"/>
            <a:ext cx="759178" cy="1585295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C774C8-D0B3-01C0-A6DA-E99D1365BE50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B28AEF-6D2D-3F87-F0C5-A380D74269AD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58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19CC-12F7-2143-8971-BED1F7C2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Phew… this is a lot to unpack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DF71AE-F76A-0702-1747-C2A672FAB098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400" b="0">
                <a:solidFill>
                  <a:schemeClr val="bg1">
                    <a:lumMod val="50000"/>
                  </a:schemeClr>
                </a:solidFill>
              </a:rPr>
              <a:t>(no pun intended)</a:t>
            </a:r>
          </a:p>
        </p:txBody>
      </p:sp>
    </p:spTree>
    <p:extLst>
      <p:ext uri="{BB962C8B-B14F-4D97-AF65-F5344CB8AC3E}">
        <p14:creationId xmlns:p14="http://schemas.microsoft.com/office/powerpoint/2010/main" val="1401433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FE01-D453-8308-1AA9-16A9EF64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3C8F4-3240-91FF-58AC-CD93FE1E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306AE9-87A5-DD72-048D-EC5418400339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719C96-C5B5-41E1-0A08-D5FFDADADD8C}"/>
              </a:ext>
            </a:extLst>
          </p:cNvPr>
          <p:cNvGrpSpPr/>
          <p:nvPr/>
        </p:nvGrpSpPr>
        <p:grpSpPr>
          <a:xfrm>
            <a:off x="112084" y="2436086"/>
            <a:ext cx="9508461" cy="920173"/>
            <a:chOff x="112084" y="2436086"/>
            <a:chExt cx="9508461" cy="920173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BC2A838-DDC6-46F4-7ECB-699CC1690BD9}"/>
                </a:ext>
              </a:extLst>
            </p:cNvPr>
            <p:cNvSpPr txBox="1">
              <a:spLocks/>
            </p:cNvSpPr>
            <p:nvPr/>
          </p:nvSpPr>
          <p:spPr>
            <a:xfrm>
              <a:off x="2571454" y="2436086"/>
              <a:ext cx="7049091" cy="9201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&lt;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min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 { 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return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 }</a:t>
              </a:r>
            </a:p>
          </p:txBody>
        </p:sp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81F7C196-2AB3-D901-8D1E-458594A13F1D}"/>
                </a:ext>
              </a:extLst>
            </p:cNvPr>
            <p:cNvSpPr txBox="1">
              <a:spLocks/>
            </p:cNvSpPr>
            <p:nvPr/>
          </p:nvSpPr>
          <p:spPr>
            <a:xfrm>
              <a:off x="112084" y="2618843"/>
              <a:ext cx="2668477" cy="55465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9250" indent="-3365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240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Base Case: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D206C9-7444-DB4B-0A59-B96CFEFD85EB}"/>
              </a:ext>
            </a:extLst>
          </p:cNvPr>
          <p:cNvGrpSpPr/>
          <p:nvPr/>
        </p:nvGrpSpPr>
        <p:grpSpPr>
          <a:xfrm>
            <a:off x="393700" y="1461165"/>
            <a:ext cx="9226845" cy="920173"/>
            <a:chOff x="393700" y="1461165"/>
            <a:chExt cx="9226845" cy="920173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9CCAA143-4FA0-F391-A359-6450F57D3C3F}"/>
                </a:ext>
              </a:extLst>
            </p:cNvPr>
            <p:cNvSpPr txBox="1">
              <a:spLocks/>
            </p:cNvSpPr>
            <p:nvPr/>
          </p:nvSpPr>
          <p:spPr>
            <a:xfrm>
              <a:off x="2571454" y="1461165"/>
              <a:ext cx="7049091" cy="9201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&lt;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... </a:t>
              </a:r>
              <a:r>
                <a:rPr lang="en-US" sz="2000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min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... </a:t>
              </a:r>
              <a:r>
                <a:rPr lang="en-US" sz="2000" err="1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  <a:endPara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93913A83-1791-BD4F-A9FC-F06DDBE7A458}"/>
                </a:ext>
              </a:extLst>
            </p:cNvPr>
            <p:cNvSpPr txBox="1">
              <a:spLocks/>
            </p:cNvSpPr>
            <p:nvPr/>
          </p:nvSpPr>
          <p:spPr>
            <a:xfrm>
              <a:off x="393700" y="1548198"/>
              <a:ext cx="2105246" cy="73741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9250" indent="-3365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240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Recursive Case: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16DF48-F162-CE69-E83A-8D0DAC2EA164}"/>
              </a:ext>
            </a:extLst>
          </p:cNvPr>
          <p:cNvSpPr txBox="1">
            <a:spLocks/>
          </p:cNvSpPr>
          <p:nvPr/>
        </p:nvSpPr>
        <p:spPr>
          <a:xfrm>
            <a:off x="4292564" y="4594670"/>
            <a:ext cx="3606872" cy="17308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happens when the compiler sees a function call like this?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BCA3DB-3B38-34F9-B8D6-19169EBAAFF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020186" y="4537584"/>
            <a:ext cx="2272378" cy="92250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C29146-91FA-F9B0-AEAA-41132AF33365}"/>
              </a:ext>
            </a:extLst>
          </p:cNvPr>
          <p:cNvSpPr txBox="1">
            <a:spLocks/>
          </p:cNvSpPr>
          <p:nvPr/>
        </p:nvSpPr>
        <p:spPr>
          <a:xfrm>
            <a:off x="682070" y="4964125"/>
            <a:ext cx="3118257" cy="8654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instantiation!</a:t>
            </a:r>
          </a:p>
        </p:txBody>
      </p:sp>
    </p:spTree>
    <p:extLst>
      <p:ext uri="{BB962C8B-B14F-4D97-AF65-F5344CB8AC3E}">
        <p14:creationId xmlns:p14="http://schemas.microsoft.com/office/powerpoint/2010/main" val="167039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1A25C5-10DF-D315-F32D-5263D085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F4DE1-C6B2-F10D-9F9C-EA7F15FBB1CC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AEA630-C5FF-6B24-FD59-B828D2D2E4BD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914A7A-B965-3B96-8E26-46C557C2CD83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1E6767-6511-794E-F342-48FE6FCBB2FA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94EAC1-7120-33F4-72D0-E9805383CFF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B4CDEB-4AD3-443A-2080-794A1750D1B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05A-72F4-EEB5-B56B-7F6CA06E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702046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8DA7C-2D34-BB5B-0E66-239674F3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40761-1FEC-5FDE-13D5-1C843530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CEB072-251E-F4BE-38CE-8BCD7D4A06C5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46673B-620C-10BD-39D5-0D167BFFDF3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9B0165-0F16-9B65-822A-DE7EA115A2F7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9000A5-503C-D963-45F4-C44A172A4BD5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EE237B-CD7E-2424-A1C1-7DDFB48A290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A5246D-DBAB-7AC5-4F54-740DC9E2275D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146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C04BA-E809-437B-BD61-3EADDBC7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23A66-C0E9-7FD8-08CD-DA815E96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566269-AD0D-019B-1418-CDEEFED25669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A5A556-8DA9-952C-85F1-49ADB4A692F8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F681E5-CD87-BE21-AB57-3E67E758293F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5C0727-0EC5-246D-A554-8DC24DCFE914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65F52C-94C6-6EEE-5434-1C869DBD4B2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5C4C13-543F-8E74-5CAF-52F8CEEDCD9A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6981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C216-47A2-5542-CEBF-0B2CBD18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E49E0E-82C3-22CA-466C-0EEAED2B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93A2BB-8488-08EF-306E-2BF05AB73625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256A03-51EF-523D-A76A-2AB17BDB92F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D843D3-D959-D625-A9AB-0C825FEE9217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5BC9A9-615F-6B2B-345A-D5032596AEA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ACCB27-6875-0168-D505-C3ED496C05A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001C3E-65D9-F19B-0825-07A479A35030}"/>
              </a:ext>
            </a:extLst>
          </p:cNvPr>
          <p:cNvSpPr txBox="1">
            <a:spLocks/>
          </p:cNvSpPr>
          <p:nvPr/>
        </p:nvSpPr>
        <p:spPr>
          <a:xfrm>
            <a:off x="7495657" y="5277597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expanded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572DA4-7390-DEE1-8394-7501AC359D6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635256" y="5277597"/>
            <a:ext cx="1860401" cy="46008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B1A3F2-A981-8785-8B71-DD4B9DA69AB5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ACEE-B759-1B14-1C2D-50BE985C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7A3BA-EC35-BC60-2C25-E8E65D68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2D87BA-7B67-B254-9314-767C2EB85A36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08E8B1-E457-C343-49F1-61C5825E2965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E920B2-4716-EBE0-66D8-6329F8616AE3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ECD42E-E472-8138-DE3B-08168427BBCC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940630-9731-321A-F993-D8FCB5784E2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9A1D14-3CC2-A6B1-3528-2FF5A0C3AB1A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7522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EBA5-A624-43F5-C631-B40930F91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F24336-181E-1408-E854-DB7AE053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869EBC-6BD8-FE7C-BCA9-DBECDF76A0B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0E8710-8A65-689C-F5BE-D90F68E9891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8CFB5C-D931-62DD-60E0-9D1911CC0F41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D4F246-F2BF-657E-CAE0-8325A99E39E5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FE737-FC5D-CF97-730B-64A85C5FB2D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57CFC6-861D-FA0B-7AFD-B345AC45AE75}"/>
              </a:ext>
            </a:extLst>
          </p:cNvPr>
          <p:cNvSpPr txBox="1">
            <a:spLocks/>
          </p:cNvSpPr>
          <p:nvPr/>
        </p:nvSpPr>
        <p:spPr>
          <a:xfrm>
            <a:off x="7495657" y="5277597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000" err="1">
                <a:solidFill>
                  <a:srgbClr val="E3620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expanded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1519B4-D725-806A-D7F1-F4A861F37EA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35795" y="5396835"/>
            <a:ext cx="2859862" cy="3408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86C44C-72DB-06D6-DA0A-4E6E6D19E3EC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8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C1D06-138C-693A-6492-EA5ABC4C4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6C0DA-A7E1-2103-8FE3-2D9E31B9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329729-9AEF-BEF0-3BFD-535D0ABF0D94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EF4EAE-7E08-C615-F7C3-0E2F5224AF2A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BB4442-CE23-8CC2-74B6-90E05646B7DD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AFF863-9DD4-C68F-74C7-DC3CFDAB389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3392E1-18CE-1D52-07D0-2E96B78BA29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2D4F73-83B7-CBE4-8E3C-A46177FAC1B3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015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9F709-B74E-D37C-D0C8-5E312EE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009E6C-A17A-C402-929F-F4F618FC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6FE932-9C01-C6CD-774E-240D6B7C818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4827CE-00F4-7A48-28D5-A2AEACE43B6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6CCBCB-D0E3-1049-DC4A-E6900367FBF3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C4B258-4EC3-425E-9DEF-2E664DD3E32C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867CFE-76B8-11C7-5936-675E24B792C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2613CF-D1C4-944B-D5B7-6562AEB2D513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20F34D-A5B4-9A53-688B-AE5ABACE8EF7}"/>
              </a:ext>
            </a:extLst>
          </p:cNvPr>
          <p:cNvSpPr txBox="1">
            <a:spLocks/>
          </p:cNvSpPr>
          <p:nvPr/>
        </p:nvSpPr>
        <p:spPr>
          <a:xfrm>
            <a:off x="6545179" y="5464478"/>
            <a:ext cx="4448887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did we just generate?</a:t>
            </a:r>
            <a:endParaRPr lang="en-US" sz="2000" dirty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784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1267B-6927-65CF-D7A7-A7B0DF92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27CC5-FD08-1C49-4663-F289935D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F02DEB-E143-7544-529E-9E0B45AC9EA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2CCE69-B61B-3BB1-141A-FCA1786901E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236AC2-D19C-9B01-29D9-C70706EFBD84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FDAF2C-3810-8040-EDD6-2B1605A7C917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0AF667-07E3-AF1F-F116-3749B7BF3CB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3DE23C9-1765-7C92-42F0-3CE681ACF1D5}"/>
              </a:ext>
            </a:extLst>
          </p:cNvPr>
          <p:cNvSpPr txBox="1">
            <a:spLocks/>
          </p:cNvSpPr>
          <p:nvPr/>
        </p:nvSpPr>
        <p:spPr>
          <a:xfrm>
            <a:off x="6545179" y="5464478"/>
            <a:ext cx="4448887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Voila! The compiler </a:t>
            </a:r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generated an overload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us!!!</a:t>
            </a:r>
            <a:endParaRPr lang="en-US" sz="200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E4378E-723F-CF8F-9F32-4D6B1C29FC89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25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E3C-4F73-DC9A-B625-4397E030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6FBFA3-5861-23B8-AAEB-A273ACC5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2944A9-49D4-7939-F37C-9E9601548097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217869-73B9-7B00-18C7-CA5043E6A810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1071F9-C652-77EC-7C7E-DFC0BEB34502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377B7C-ECA3-A1F9-94C6-754CFBD3A91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2AFCED-9718-DC4B-DC9D-F856863778E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EBA47A-1E78-C9C0-D6AF-D6E9BB7150BA}"/>
              </a:ext>
            </a:extLst>
          </p:cNvPr>
          <p:cNvSpPr txBox="1">
            <a:spLocks/>
          </p:cNvSpPr>
          <p:nvPr/>
        </p:nvSpPr>
        <p:spPr>
          <a:xfrm>
            <a:off x="7474391" y="5464478"/>
            <a:ext cx="3576381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Wait... what is this?</a:t>
            </a:r>
          </a:p>
          <a:p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another template instantiation!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DD4A2A-E460-3D0D-2622-9B512745AAC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018567" y="5396835"/>
            <a:ext cx="2455824" cy="67137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FFAF1C-FEA6-934A-B73A-5CF5329AAC55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54AA4-03DA-70E2-377A-C974119E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DC723-13D8-8005-FB3C-7D008F56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37BF51-1DAB-3096-F145-B33C53E01890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5304A2-5160-8F23-93E9-0F2991F83EA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D17382-23B8-B963-D5DF-F435EDE61004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AD51AC-4757-018D-0445-02A6E412C2A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F33710-8806-8183-AB8F-BE606BA07E3B}"/>
              </a:ext>
            </a:extLst>
          </p:cNvPr>
          <p:cNvSpPr txBox="1">
            <a:spLocks/>
          </p:cNvSpPr>
          <p:nvPr/>
        </p:nvSpPr>
        <p:spPr>
          <a:xfrm>
            <a:off x="393700" y="4298888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FBB024-2DBA-2F54-C1FF-D24DA8A15D5D}"/>
              </a:ext>
            </a:extLst>
          </p:cNvPr>
          <p:cNvSpPr txBox="1">
            <a:spLocks/>
          </p:cNvSpPr>
          <p:nvPr/>
        </p:nvSpPr>
        <p:spPr>
          <a:xfrm>
            <a:off x="7378996" y="561594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Another template instantiation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9B2042-DA29-80CF-1111-F328EEB84C6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50735" y="5396835"/>
            <a:ext cx="2828261" cy="7518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B7F3E-02B5-E8C2-F51C-8785C44D43D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E37DC2-DA1A-8651-A7B9-D7DEB704C5CE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2BDED4-A5B3-1351-A942-3E73A764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Bjarne has a problem…</a:t>
            </a:r>
          </a:p>
        </p:txBody>
      </p:sp>
      <p:pic>
        <p:nvPicPr>
          <p:cNvPr id="1026" name="Picture 2" descr="Bjarne Stroustrup on 40 of C++. Recently I sat down with Bjarne… | by David  Silver | Self-Driving Cars | Medium">
            <a:extLst>
              <a:ext uri="{FF2B5EF4-FFF2-40B4-BE49-F238E27FC236}">
                <a16:creationId xmlns:a16="http://schemas.microsoft.com/office/drawing/2014/main" id="{6D4C47D7-E577-C6CA-B612-6CF270A4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72" y="2627128"/>
            <a:ext cx="7159256" cy="360013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764C6610-9F9E-8FF0-B481-86171AD02FEF}"/>
              </a:ext>
            </a:extLst>
          </p:cNvPr>
          <p:cNvSpPr/>
          <p:nvPr/>
        </p:nvSpPr>
        <p:spPr>
          <a:xfrm flipH="1">
            <a:off x="393700" y="1654103"/>
            <a:ext cx="3157574" cy="2174668"/>
          </a:xfrm>
          <a:prstGeom prst="wedgeEllipseCallout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I really need a way to get the smallest of two values in C++!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77F79CEF-F82F-F1D5-79B6-A098765FB79B}"/>
              </a:ext>
            </a:extLst>
          </p:cNvPr>
          <p:cNvSpPr/>
          <p:nvPr/>
        </p:nvSpPr>
        <p:spPr>
          <a:xfrm>
            <a:off x="8435457" y="1265932"/>
            <a:ext cx="3157574" cy="1962017"/>
          </a:xfrm>
          <a:prstGeom prst="wedgeEllipseCallout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Sure thing, Bjarne... But can we finish this interview first?</a:t>
            </a:r>
          </a:p>
        </p:txBody>
      </p:sp>
    </p:spTree>
    <p:extLst>
      <p:ext uri="{BB962C8B-B14F-4D97-AF65-F5344CB8AC3E}">
        <p14:creationId xmlns:p14="http://schemas.microsoft.com/office/powerpoint/2010/main" val="10642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46CF-32B0-4585-02F8-55F710BC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E12DC-9390-38EA-A58E-21F559C6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C892C-506B-8D87-AB4C-C948CCB594B9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167DA-4FEA-F416-1857-72BE5E8B2D02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416E7-1185-98E8-FE4B-DF3D2CAB0CB9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37BB14-F193-2CA3-A702-A09A3EB64EF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BBDB2B-EAF0-8F10-B87C-03C7D5C31726}"/>
              </a:ext>
            </a:extLst>
          </p:cNvPr>
          <p:cNvSpPr txBox="1">
            <a:spLocks/>
          </p:cNvSpPr>
          <p:nvPr/>
        </p:nvSpPr>
        <p:spPr>
          <a:xfrm>
            <a:off x="393700" y="4303541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CBE551-E270-7E23-EB2D-03769362CC06}"/>
              </a:ext>
            </a:extLst>
          </p:cNvPr>
          <p:cNvSpPr txBox="1">
            <a:spLocks/>
          </p:cNvSpPr>
          <p:nvPr/>
        </p:nvSpPr>
        <p:spPr>
          <a:xfrm>
            <a:off x="7378996" y="561594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Another template instantiation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1B8352-81EE-D588-1FA0-1D59A011749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27721" y="5396835"/>
            <a:ext cx="3551275" cy="7518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7FEA1E-AC87-4606-D1D7-944A6DF0EC0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119659-0B9D-8D8E-398B-DFE03F5E4FC4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A07D8-C441-8C44-688B-7C80786D8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1DB7AD-8EA6-1637-5EC2-4D3D65E5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BE0832-BF45-26F3-B3EA-93DC5498346A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DC7A16-626F-EBBE-45F8-FB2BE6F41F20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BE8D04-D080-5CA1-C7C4-B0F0899A4167}"/>
              </a:ext>
            </a:extLst>
          </p:cNvPr>
          <p:cNvSpPr txBox="1">
            <a:spLocks/>
          </p:cNvSpPr>
          <p:nvPr/>
        </p:nvSpPr>
        <p:spPr>
          <a:xfrm>
            <a:off x="9825200" y="1461817"/>
            <a:ext cx="1973096" cy="919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929728-55A2-D554-3DF1-C6E927CDEF49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AB8EFB-8FB2-F52B-97C6-EB00A092A301}"/>
              </a:ext>
            </a:extLst>
          </p:cNvPr>
          <p:cNvSpPr txBox="1">
            <a:spLocks/>
          </p:cNvSpPr>
          <p:nvPr/>
        </p:nvSpPr>
        <p:spPr>
          <a:xfrm>
            <a:off x="393700" y="4312348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EF44BD-F62A-D56F-A415-9C1574299F8E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74BC57-A3A3-AC2B-BF97-E7E64797F891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6096000" y="1921578"/>
            <a:ext cx="3729200" cy="18238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55806C-01A3-A7A8-6741-38ED6034E2ED}"/>
              </a:ext>
            </a:extLst>
          </p:cNvPr>
          <p:cNvSpPr txBox="1">
            <a:spLocks/>
          </p:cNvSpPr>
          <p:nvPr/>
        </p:nvSpPr>
        <p:spPr>
          <a:xfrm>
            <a:off x="9825201" y="2436086"/>
            <a:ext cx="1973095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C4847F-577E-F7FB-91A0-7D056C398DC5}"/>
              </a:ext>
            </a:extLst>
          </p:cNvPr>
          <p:cNvCxnSpPr>
            <a:cxnSpLocks/>
            <a:stCxn id="8" idx="0"/>
            <a:endCxn id="4" idx="1"/>
          </p:cNvCxnSpPr>
          <p:nvPr/>
        </p:nvCxnSpPr>
        <p:spPr>
          <a:xfrm flipV="1">
            <a:off x="6096000" y="2896173"/>
            <a:ext cx="3729201" cy="8492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D412850-9EDD-522B-CAFC-558FF8C730F4}"/>
              </a:ext>
            </a:extLst>
          </p:cNvPr>
          <p:cNvSpPr txBox="1">
            <a:spLocks/>
          </p:cNvSpPr>
          <p:nvPr/>
        </p:nvSpPr>
        <p:spPr>
          <a:xfrm>
            <a:off x="6577819" y="395043"/>
            <a:ext cx="5179786" cy="819538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Compiler always tries to choose most specific template</a:t>
            </a:r>
          </a:p>
        </p:txBody>
      </p:sp>
    </p:spTree>
    <p:extLst>
      <p:ext uri="{BB962C8B-B14F-4D97-AF65-F5344CB8AC3E}">
        <p14:creationId xmlns:p14="http://schemas.microsoft.com/office/powerpoint/2010/main" val="263273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2" grpId="0" animBg="1"/>
      <p:bldP spid="4" grpId="0" animBg="1"/>
      <p:bldP spid="2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54A7-61EE-C533-11A1-C3933837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92CF-DF87-A12D-670A-C8178A95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[int, int, 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[int, 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T = int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C250F-69DA-FF81-E23B-CB45C47216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500035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2000"/>
              <a:t>A single call to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000" b="0">
                <a:solidFill>
                  <a:srgbClr val="24292E"/>
                </a:solidFill>
                <a:effectLst/>
                <a:ea typeface="EmbedMenlo" panose="020B0609030804020204" pitchFamily="49" charset="0"/>
                <a:cs typeface="EmbedMenlo" panose="020B0609030804020204" pitchFamily="49" charset="0"/>
              </a:rPr>
              <a:t> generated the following functions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761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9890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04172-0A25-65EA-AB6D-D31BDED9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this example, all the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/>
              <a:t>’s were the same</a:t>
            </a:r>
          </a:p>
          <a:p>
            <a:r>
              <a:rPr lang="en-US"/>
              <a:t>In practice, they don’t have to be</a:t>
            </a:r>
          </a:p>
          <a:p>
            <a:r>
              <a:rPr lang="en-US"/>
              <a:t>For example, imagine a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/>
              <a:t>-style function like so:</a:t>
            </a:r>
          </a:p>
          <a:p>
            <a:pPr lvl="1"/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"Queen {}, Protector of the {} Kingdoms"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lvl="1"/>
            <a:r>
              <a:rPr lang="en-US" sz="2400"/>
              <a:t>The </a:t>
            </a:r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{}’</a:t>
            </a:r>
            <a:r>
              <a:rPr lang="en-US" sz="2400"/>
              <a:t>s get filled in with arbitrary number/type of arguments</a:t>
            </a:r>
          </a:p>
          <a:p>
            <a:pPr lvl="1"/>
            <a:r>
              <a:rPr lang="en-US" sz="2400"/>
              <a:t>Check out the hidden slides online for more info!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EC1425-C86E-8A5F-04B1-250FFBC9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types don’t have to be the same</a:t>
            </a:r>
          </a:p>
        </p:txBody>
      </p:sp>
    </p:spTree>
    <p:extLst>
      <p:ext uri="{BB962C8B-B14F-4D97-AF65-F5344CB8AC3E}">
        <p14:creationId xmlns:p14="http://schemas.microsoft.com/office/powerpoint/2010/main" val="13757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8B44-02EF-1758-92CF-5EDEFA48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types don’t have to be homogeneous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C5886-23D1-B007-8F31-CDDD6BFCD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"Queen {}, Protector of the {} Kingdoms"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1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Queen </a:t>
            </a:r>
            <a:r>
              <a:rPr lang="en-US" sz="2100" err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Protector of the 7 Kingdoms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boolalpha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"The {} enemy won't {} out the {}"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"wait"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"storm"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The true enemy won't wait out the storm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"Winter is coming"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Winter is coming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DEE89-AB70-790D-CDAC-AB26D6CE81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Imagine we wanted to implement a f-string printer, a la Python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8E2F70-6EA2-01E9-26F9-1EEB1F282F33}"/>
              </a:ext>
            </a:extLst>
          </p:cNvPr>
          <p:cNvSpPr txBox="1">
            <a:spLocks/>
          </p:cNvSpPr>
          <p:nvPr/>
        </p:nvSpPr>
        <p:spPr>
          <a:xfrm>
            <a:off x="9150109" y="3380096"/>
            <a:ext cx="1973098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104AD5-D19E-2E9F-8166-35ABA6555D5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425837" y="2889368"/>
            <a:ext cx="710821" cy="4907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B53644-D6A6-6C67-A65F-40DB3181F3EF}"/>
              </a:ext>
            </a:extLst>
          </p:cNvPr>
          <p:cNvSpPr txBox="1">
            <a:spLocks/>
          </p:cNvSpPr>
          <p:nvPr/>
        </p:nvSpPr>
        <p:spPr>
          <a:xfrm>
            <a:off x="11215204" y="2951483"/>
            <a:ext cx="675093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F5512B-FA3B-0046-10FD-FC19F934B37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516299" y="2821834"/>
            <a:ext cx="698905" cy="3775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48FAFD-6D99-19F2-15C6-3FF9490DBDDD}"/>
              </a:ext>
            </a:extLst>
          </p:cNvPr>
          <p:cNvSpPr txBox="1">
            <a:spLocks/>
          </p:cNvSpPr>
          <p:nvPr/>
        </p:nvSpPr>
        <p:spPr>
          <a:xfrm>
            <a:off x="9150109" y="4625725"/>
            <a:ext cx="829672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060E6D-2887-B8B1-D5FC-0965CB47EAF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226654" y="4377818"/>
            <a:ext cx="923455" cy="4958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75C1F0A-F11B-854C-0904-DC20AFEE55F4}"/>
              </a:ext>
            </a:extLst>
          </p:cNvPr>
          <p:cNvSpPr txBox="1">
            <a:spLocks/>
          </p:cNvSpPr>
          <p:nvPr/>
        </p:nvSpPr>
        <p:spPr>
          <a:xfrm>
            <a:off x="10002000" y="5246591"/>
            <a:ext cx="1973098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68E0C-F626-79D3-905C-D0B9BA4AED4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395766" y="4474192"/>
            <a:ext cx="592783" cy="7723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5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7" grpId="0" animBg="1"/>
      <p:bldP spid="2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8B84-B885-75FE-84F6-6223B922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just use a vector…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5F83-D563-DF57-EA87-8AC3638F7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5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5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sz="25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5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</a:t>
            </a:r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5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"{} {}"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{ </a:t>
            </a:r>
            <a:r>
              <a:rPr lang="en-US" sz="25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"facts"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</a:t>
            </a:r>
          </a:p>
          <a:p>
            <a:r>
              <a:rPr lang="en-US" sz="25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No common type for vector</a:t>
            </a:r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E4B67-EFA5-1C89-03F2-DFFBEF60E1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What would the underlying type of the vector be?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50E5F6-5B39-49DB-6239-550B3DDB1E26}"/>
              </a:ext>
            </a:extLst>
          </p:cNvPr>
          <p:cNvSpPr txBox="1">
            <a:spLocks/>
          </p:cNvSpPr>
          <p:nvPr/>
        </p:nvSpPr>
        <p:spPr>
          <a:xfrm>
            <a:off x="7416579" y="3799481"/>
            <a:ext cx="3977684" cy="18573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Sure, this works if all the arguments share the same type, but not if we want </a:t>
            </a:r>
            <a:r>
              <a:rPr lang="en-US" sz="2000" i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different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types.</a:t>
            </a:r>
          </a:p>
        </p:txBody>
      </p:sp>
    </p:spTree>
    <p:extLst>
      <p:ext uri="{BB962C8B-B14F-4D97-AF65-F5344CB8AC3E}">
        <p14:creationId xmlns:p14="http://schemas.microsoft.com/office/powerpoint/2010/main" val="21218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AB17-80DF-DF83-D280-EE171A4C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649D-3A7F-E80B-C751-9B5D87BB7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"{}"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npos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throw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runtime_error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"Extra </a:t>
            </a:r>
            <a:r>
              <a:rPr lang="en-US" sz="20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substr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pos);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substr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),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1018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F09A-805F-17D2-6A97-377C6F04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we instantiate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/>
              <a:t>?</a:t>
            </a:r>
            <a:endParaRPr lang="en-US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7B59-4AF1-8F90-7321-BB16629D5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"Lecture {}: {} (Week {})"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"Templates"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[std::string, int]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Base case! Not a template, no type arguments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5842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7BE3-D23E-3842-F84F-FDC68778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D08223-ECA3-E7C5-072A-35075F375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generates any number of overloads using recursion</a:t>
            </a:r>
          </a:p>
          <a:p>
            <a:pPr lvl="1"/>
            <a:r>
              <a:rPr lang="en-US" dirty="0"/>
              <a:t>This allows us to support any number of function parameters</a:t>
            </a:r>
          </a:p>
          <a:p>
            <a:r>
              <a:rPr lang="en-US" dirty="0"/>
              <a:t>For more advanced variadic templates, check the hidden slides!</a:t>
            </a:r>
          </a:p>
          <a:p>
            <a:pPr lvl="1"/>
            <a:r>
              <a:rPr lang="en-US" dirty="0"/>
              <a:t>If you’re curious, this technique is how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std::tuple&lt;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,…&gt;</a:t>
            </a:r>
            <a:r>
              <a:rPr lang="en-US" dirty="0"/>
              <a:t> works!</a:t>
            </a:r>
          </a:p>
          <a:p>
            <a:r>
              <a:rPr lang="en-US" dirty="0"/>
              <a:t>Instantiation happens </a:t>
            </a:r>
            <a:r>
              <a:rPr lang="en-US" dirty="0">
                <a:solidFill>
                  <a:srgbClr val="D73A48"/>
                </a:solidFill>
              </a:rPr>
              <a:t>at compile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0EE95-DA58-DCB2-63DA-A174D291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Variadic templates </a:t>
            </a:r>
            <a:r>
              <a:rPr lang="en-US"/>
              <a:t>recap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01B5A-9AF3-4B29-07DE-14752345FB8D}"/>
              </a:ext>
            </a:extLst>
          </p:cNvPr>
          <p:cNvSpPr txBox="1">
            <a:spLocks/>
          </p:cNvSpPr>
          <p:nvPr/>
        </p:nvSpPr>
        <p:spPr>
          <a:xfrm>
            <a:off x="6274766" y="3938820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Templates do work at compile time. Can we use this to our advantage?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CEB94-0A60-46EF-9EAF-6A9802AAFB1A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292730" y="3938820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9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6B25-0414-63EB-8648-F6E0BE75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2C52-4D6B-690E-34E0-A74E2E43C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Returns the smaller of a and b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8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95A9C6-69C4-D286-81A8-28D389E803A2}"/>
              </a:ext>
            </a:extLst>
          </p:cNvPr>
          <p:cNvSpPr txBox="1">
            <a:spLocks/>
          </p:cNvSpPr>
          <p:nvPr/>
        </p:nvSpPr>
        <p:spPr>
          <a:xfrm>
            <a:off x="4682836" y="4502726"/>
            <a:ext cx="6276109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Ternary Operator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if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&lt; b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otherwise return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091F7C-E267-7CFD-B276-1CF51472F95D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3976256" y="4359034"/>
            <a:ext cx="706581" cy="76536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CF12B-911F-74B2-91B9-B1681938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0274-6095-9EA0-EF94-34F60A9D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Metaprogramming</a:t>
            </a:r>
          </a:p>
        </p:txBody>
      </p:sp>
    </p:spTree>
    <p:extLst>
      <p:ext uri="{BB962C8B-B14F-4D97-AF65-F5344CB8AC3E}">
        <p14:creationId xmlns:p14="http://schemas.microsoft.com/office/powerpoint/2010/main" val="18335239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8314-39F2-16B1-5D14-BB8F1D0B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we do work at </a:t>
            </a:r>
            <a:r>
              <a:rPr lang="en-US">
                <a:solidFill>
                  <a:srgbClr val="D73A48"/>
                </a:solidFill>
              </a:rPr>
              <a:t>compile time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02430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26A3-5C7E-D49A-A41F-EB68060C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TMP Basics: </a:t>
            </a:r>
            <a:r>
              <a:rPr lang="en-US">
                <a:solidFill>
                  <a:srgbClr val="D73A48"/>
                </a:solidFill>
              </a:rPr>
              <a:t>Factorial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36BD-86E2-71E6-1147-229C13333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129DD-9A23-CB0E-AA10-4DC2EF4AD637}"/>
              </a:ext>
            </a:extLst>
          </p:cNvPr>
          <p:cNvSpPr/>
          <p:nvPr/>
        </p:nvSpPr>
        <p:spPr>
          <a:xfrm>
            <a:off x="969818" y="2424545"/>
            <a:ext cx="969818" cy="429491"/>
          </a:xfrm>
          <a:prstGeom prst="rect">
            <a:avLst/>
          </a:prstGeom>
          <a:noFill/>
          <a:ln w="63500">
            <a:solidFill>
              <a:srgbClr val="D73A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77B481-7710-460F-A316-C40677A005D1}"/>
              </a:ext>
            </a:extLst>
          </p:cNvPr>
          <p:cNvSpPr txBox="1">
            <a:spLocks/>
          </p:cNvSpPr>
          <p:nvPr/>
        </p:nvSpPr>
        <p:spPr>
          <a:xfrm>
            <a:off x="4912242" y="267015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way to store a compile-time constant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7A75FC-92AA-9857-38CB-4FE9FBC0A39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39636" y="2639291"/>
            <a:ext cx="2972606" cy="563635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E2691C-55E9-D8E9-EC10-113C33BA591F}"/>
              </a:ext>
            </a:extLst>
          </p:cNvPr>
          <p:cNvSpPr txBox="1">
            <a:spLocks/>
          </p:cNvSpPr>
          <p:nvPr/>
        </p:nvSpPr>
        <p:spPr>
          <a:xfrm>
            <a:off x="5824682" y="1025525"/>
            <a:ext cx="4029739" cy="12498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Case: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specialization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N=0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189B9E-C9AE-01C6-D618-7956A8F1932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104167" y="1650446"/>
            <a:ext cx="1720515" cy="2630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CF9772-75BF-914C-55B9-657AC50DCB57}"/>
              </a:ext>
            </a:extLst>
          </p:cNvPr>
          <p:cNvSpPr txBox="1">
            <a:spLocks/>
          </p:cNvSpPr>
          <p:nvPr/>
        </p:nvSpPr>
        <p:spPr>
          <a:xfrm>
            <a:off x="9152673" y="4854315"/>
            <a:ext cx="2840853" cy="887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Oooh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compile-time recursion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755EB5-2521-E831-666C-2B56A97FBBF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293935" y="4854315"/>
            <a:ext cx="1858738" cy="4439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21E85B-9FBD-C367-5067-651C6BD790EC}"/>
              </a:ext>
            </a:extLst>
          </p:cNvPr>
          <p:cNvSpPr txBox="1">
            <a:spLocks/>
          </p:cNvSpPr>
          <p:nvPr/>
        </p:nvSpPr>
        <p:spPr>
          <a:xfrm>
            <a:off x="2381653" y="6059349"/>
            <a:ext cx="6886058" cy="6001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Prints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5040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but computes 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28245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6" grpId="0" animBg="1"/>
      <p:bldP spid="2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49CAD-ECF5-91C7-5848-63DA6429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instantiations for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603D6-2649-8DF4-F31F-E3C2B178304E}"/>
              </a:ext>
            </a:extLst>
          </p:cNvPr>
          <p:cNvSpPr/>
          <p:nvPr/>
        </p:nvSpPr>
        <p:spPr>
          <a:xfrm>
            <a:off x="3463683" y="1733639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9817D-04B3-FCED-BFE6-B7DC418249AA}"/>
              </a:ext>
            </a:extLst>
          </p:cNvPr>
          <p:cNvSpPr/>
          <p:nvPr/>
        </p:nvSpPr>
        <p:spPr>
          <a:xfrm>
            <a:off x="4125071" y="2346672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451FA-3489-EA9F-1A7A-512E7A8F7205}"/>
              </a:ext>
            </a:extLst>
          </p:cNvPr>
          <p:cNvSpPr/>
          <p:nvPr/>
        </p:nvSpPr>
        <p:spPr>
          <a:xfrm>
            <a:off x="4786459" y="2959705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A2B92-80AC-1152-237F-C154BB4AA287}"/>
              </a:ext>
            </a:extLst>
          </p:cNvPr>
          <p:cNvSpPr/>
          <p:nvPr/>
        </p:nvSpPr>
        <p:spPr>
          <a:xfrm>
            <a:off x="5447847" y="3572738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9A5131-0622-C276-E271-1625C31A04EF}"/>
              </a:ext>
            </a:extLst>
          </p:cNvPr>
          <p:cNvSpPr/>
          <p:nvPr/>
        </p:nvSpPr>
        <p:spPr>
          <a:xfrm>
            <a:off x="6109235" y="4185771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6F2F96-9BF7-D00E-E89D-5C36D88C12A0}"/>
              </a:ext>
            </a:extLst>
          </p:cNvPr>
          <p:cNvSpPr/>
          <p:nvPr/>
        </p:nvSpPr>
        <p:spPr>
          <a:xfrm>
            <a:off x="6770623" y="4798804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462E3-3B02-DD37-C429-55E8BED11797}"/>
              </a:ext>
            </a:extLst>
          </p:cNvPr>
          <p:cNvSpPr/>
          <p:nvPr/>
        </p:nvSpPr>
        <p:spPr>
          <a:xfrm>
            <a:off x="7432011" y="5411837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9D30F-83D8-9EC9-EB8B-ECB8435B9552}"/>
              </a:ext>
            </a:extLst>
          </p:cNvPr>
          <p:cNvSpPr/>
          <p:nvPr/>
        </p:nvSpPr>
        <p:spPr>
          <a:xfrm>
            <a:off x="8093397" y="6024872"/>
            <a:ext cx="2381693" cy="4310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cxnSp>
        <p:nvCxnSpPr>
          <p:cNvPr id="23" name="Straight Arrow Connector 16">
            <a:extLst>
              <a:ext uri="{FF2B5EF4-FFF2-40B4-BE49-F238E27FC236}">
                <a16:creationId xmlns:a16="http://schemas.microsoft.com/office/drawing/2014/main" id="{94441A7D-4FF2-6E6B-BC29-C591AFFBB046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7801641" y="5842912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F3F848D-DED0-35C7-369C-BDFFC679B095}"/>
              </a:ext>
            </a:extLst>
          </p:cNvPr>
          <p:cNvSpPr txBox="1">
            <a:spLocks/>
          </p:cNvSpPr>
          <p:nvPr/>
        </p:nvSpPr>
        <p:spPr>
          <a:xfrm>
            <a:off x="5751154" y="5973586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</a:t>
            </a:r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5534560F-E3C9-A62F-5B4B-AF994B4302DD}"/>
              </a:ext>
            </a:extLst>
          </p:cNvPr>
          <p:cNvCxnSpPr>
            <a:cxnSpLocks/>
          </p:cNvCxnSpPr>
          <p:nvPr/>
        </p:nvCxnSpPr>
        <p:spPr>
          <a:xfrm>
            <a:off x="9825252" y="5627377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1A414376-DB2E-6B20-77A1-D2D6D8E84BD0}"/>
              </a:ext>
            </a:extLst>
          </p:cNvPr>
          <p:cNvCxnSpPr>
            <a:cxnSpLocks/>
          </p:cNvCxnSpPr>
          <p:nvPr/>
        </p:nvCxnSpPr>
        <p:spPr>
          <a:xfrm rot="10800000">
            <a:off x="7128705" y="5226734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CDFDC9E2-1A2D-06BF-5F58-5E04FCCA562D}"/>
              </a:ext>
            </a:extLst>
          </p:cNvPr>
          <p:cNvSpPr txBox="1">
            <a:spLocks/>
          </p:cNvSpPr>
          <p:nvPr/>
        </p:nvSpPr>
        <p:spPr>
          <a:xfrm>
            <a:off x="5078218" y="5357408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</a:t>
            </a: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4503DD96-5A42-D72C-F966-2DC62442B601}"/>
              </a:ext>
            </a:extLst>
          </p:cNvPr>
          <p:cNvCxnSpPr>
            <a:cxnSpLocks/>
          </p:cNvCxnSpPr>
          <p:nvPr/>
        </p:nvCxnSpPr>
        <p:spPr>
          <a:xfrm>
            <a:off x="9152316" y="5011199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573C0A0A-69F7-6F51-909C-729CCF3DD5E9}"/>
              </a:ext>
            </a:extLst>
          </p:cNvPr>
          <p:cNvCxnSpPr>
            <a:cxnSpLocks/>
          </p:cNvCxnSpPr>
          <p:nvPr/>
        </p:nvCxnSpPr>
        <p:spPr>
          <a:xfrm rot="10800000">
            <a:off x="6467317" y="4612488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B362894-1B8B-D948-BE01-C940CC69AE47}"/>
              </a:ext>
            </a:extLst>
          </p:cNvPr>
          <p:cNvSpPr txBox="1">
            <a:spLocks/>
          </p:cNvSpPr>
          <p:nvPr/>
        </p:nvSpPr>
        <p:spPr>
          <a:xfrm>
            <a:off x="4416830" y="4743162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2</a:t>
            </a:r>
          </a:p>
        </p:txBody>
      </p:sp>
      <p:cxnSp>
        <p:nvCxnSpPr>
          <p:cNvPr id="34" name="Straight Arrow Connector 16">
            <a:extLst>
              <a:ext uri="{FF2B5EF4-FFF2-40B4-BE49-F238E27FC236}">
                <a16:creationId xmlns:a16="http://schemas.microsoft.com/office/drawing/2014/main" id="{054F315E-A49C-185D-6D15-D23F0DAFA3D4}"/>
              </a:ext>
            </a:extLst>
          </p:cNvPr>
          <p:cNvCxnSpPr>
            <a:cxnSpLocks/>
          </p:cNvCxnSpPr>
          <p:nvPr/>
        </p:nvCxnSpPr>
        <p:spPr>
          <a:xfrm>
            <a:off x="8490928" y="4396953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16">
            <a:extLst>
              <a:ext uri="{FF2B5EF4-FFF2-40B4-BE49-F238E27FC236}">
                <a16:creationId xmlns:a16="http://schemas.microsoft.com/office/drawing/2014/main" id="{7EFBA2BC-B7B9-A5B7-22EF-AC3F8E8A33DF}"/>
              </a:ext>
            </a:extLst>
          </p:cNvPr>
          <p:cNvCxnSpPr>
            <a:cxnSpLocks/>
          </p:cNvCxnSpPr>
          <p:nvPr/>
        </p:nvCxnSpPr>
        <p:spPr>
          <a:xfrm rot="10800000">
            <a:off x="5807309" y="4003811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002A1A58-DBE5-673C-CD94-929FF9C6048E}"/>
              </a:ext>
            </a:extLst>
          </p:cNvPr>
          <p:cNvSpPr txBox="1">
            <a:spLocks/>
          </p:cNvSpPr>
          <p:nvPr/>
        </p:nvSpPr>
        <p:spPr>
          <a:xfrm>
            <a:off x="3756822" y="4134485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6</a:t>
            </a:r>
          </a:p>
        </p:txBody>
      </p:sp>
      <p:cxnSp>
        <p:nvCxnSpPr>
          <p:cNvPr id="37" name="Straight Arrow Connector 16">
            <a:extLst>
              <a:ext uri="{FF2B5EF4-FFF2-40B4-BE49-F238E27FC236}">
                <a16:creationId xmlns:a16="http://schemas.microsoft.com/office/drawing/2014/main" id="{753FC577-EC5A-B1C2-87FB-37725A5D9519}"/>
              </a:ext>
            </a:extLst>
          </p:cNvPr>
          <p:cNvCxnSpPr>
            <a:cxnSpLocks/>
          </p:cNvCxnSpPr>
          <p:nvPr/>
        </p:nvCxnSpPr>
        <p:spPr>
          <a:xfrm>
            <a:off x="7830920" y="3788276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16">
            <a:extLst>
              <a:ext uri="{FF2B5EF4-FFF2-40B4-BE49-F238E27FC236}">
                <a16:creationId xmlns:a16="http://schemas.microsoft.com/office/drawing/2014/main" id="{121FFFF7-8D71-1D56-106C-972693D0D81F}"/>
              </a:ext>
            </a:extLst>
          </p:cNvPr>
          <p:cNvCxnSpPr>
            <a:cxnSpLocks/>
          </p:cNvCxnSpPr>
          <p:nvPr/>
        </p:nvCxnSpPr>
        <p:spPr>
          <a:xfrm rot="10800000">
            <a:off x="5147301" y="3399464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79D0831-6293-D2B1-7AA9-B4FA5DA685B4}"/>
              </a:ext>
            </a:extLst>
          </p:cNvPr>
          <p:cNvSpPr txBox="1">
            <a:spLocks/>
          </p:cNvSpPr>
          <p:nvPr/>
        </p:nvSpPr>
        <p:spPr>
          <a:xfrm>
            <a:off x="3096814" y="3530138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24</a:t>
            </a: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FF43D8DB-025B-561B-FC6C-78A951940B64}"/>
              </a:ext>
            </a:extLst>
          </p:cNvPr>
          <p:cNvCxnSpPr>
            <a:cxnSpLocks/>
          </p:cNvCxnSpPr>
          <p:nvPr/>
        </p:nvCxnSpPr>
        <p:spPr>
          <a:xfrm>
            <a:off x="7170912" y="3183929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6">
            <a:extLst>
              <a:ext uri="{FF2B5EF4-FFF2-40B4-BE49-F238E27FC236}">
                <a16:creationId xmlns:a16="http://schemas.microsoft.com/office/drawing/2014/main" id="{AA766966-EE90-F96D-52E7-197BA1D83E14}"/>
              </a:ext>
            </a:extLst>
          </p:cNvPr>
          <p:cNvCxnSpPr>
            <a:cxnSpLocks/>
          </p:cNvCxnSpPr>
          <p:nvPr/>
        </p:nvCxnSpPr>
        <p:spPr>
          <a:xfrm rot="10800000">
            <a:off x="4483153" y="2759191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05F33439-C3C7-491C-9DD6-A94099EBE7D3}"/>
              </a:ext>
            </a:extLst>
          </p:cNvPr>
          <p:cNvSpPr txBox="1">
            <a:spLocks/>
          </p:cNvSpPr>
          <p:nvPr/>
        </p:nvSpPr>
        <p:spPr>
          <a:xfrm>
            <a:off x="2432666" y="2889865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120</a:t>
            </a:r>
          </a:p>
        </p:txBody>
      </p:sp>
      <p:cxnSp>
        <p:nvCxnSpPr>
          <p:cNvPr id="46" name="Straight Arrow Connector 16">
            <a:extLst>
              <a:ext uri="{FF2B5EF4-FFF2-40B4-BE49-F238E27FC236}">
                <a16:creationId xmlns:a16="http://schemas.microsoft.com/office/drawing/2014/main" id="{46165559-5E12-9322-6FDC-CE9E9746088A}"/>
              </a:ext>
            </a:extLst>
          </p:cNvPr>
          <p:cNvCxnSpPr>
            <a:cxnSpLocks/>
          </p:cNvCxnSpPr>
          <p:nvPr/>
        </p:nvCxnSpPr>
        <p:spPr>
          <a:xfrm>
            <a:off x="6506764" y="2543656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16">
            <a:extLst>
              <a:ext uri="{FF2B5EF4-FFF2-40B4-BE49-F238E27FC236}">
                <a16:creationId xmlns:a16="http://schemas.microsoft.com/office/drawing/2014/main" id="{AA212AD8-AD51-A029-2F44-ECA026B2C060}"/>
              </a:ext>
            </a:extLst>
          </p:cNvPr>
          <p:cNvCxnSpPr>
            <a:cxnSpLocks/>
          </p:cNvCxnSpPr>
          <p:nvPr/>
        </p:nvCxnSpPr>
        <p:spPr>
          <a:xfrm rot="10800000">
            <a:off x="3821765" y="2164712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1A5A4F7B-A910-DD3C-D4E8-8F4056E60BDC}"/>
              </a:ext>
            </a:extLst>
          </p:cNvPr>
          <p:cNvSpPr txBox="1">
            <a:spLocks/>
          </p:cNvSpPr>
          <p:nvPr/>
        </p:nvSpPr>
        <p:spPr>
          <a:xfrm>
            <a:off x="1771278" y="2295386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720</a:t>
            </a:r>
          </a:p>
        </p:txBody>
      </p:sp>
      <p:cxnSp>
        <p:nvCxnSpPr>
          <p:cNvPr id="49" name="Straight Arrow Connector 16">
            <a:extLst>
              <a:ext uri="{FF2B5EF4-FFF2-40B4-BE49-F238E27FC236}">
                <a16:creationId xmlns:a16="http://schemas.microsoft.com/office/drawing/2014/main" id="{E63795C1-C3A6-A3BA-50F4-C093A1EE784C}"/>
              </a:ext>
            </a:extLst>
          </p:cNvPr>
          <p:cNvCxnSpPr>
            <a:cxnSpLocks/>
          </p:cNvCxnSpPr>
          <p:nvPr/>
        </p:nvCxnSpPr>
        <p:spPr>
          <a:xfrm>
            <a:off x="5845376" y="1949177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16">
            <a:extLst>
              <a:ext uri="{FF2B5EF4-FFF2-40B4-BE49-F238E27FC236}">
                <a16:creationId xmlns:a16="http://schemas.microsoft.com/office/drawing/2014/main" id="{300273B5-DD70-99D4-1C49-EEDA460856D1}"/>
              </a:ext>
            </a:extLst>
          </p:cNvPr>
          <p:cNvCxnSpPr>
            <a:cxnSpLocks/>
          </p:cNvCxnSpPr>
          <p:nvPr/>
        </p:nvCxnSpPr>
        <p:spPr>
          <a:xfrm rot="10800000">
            <a:off x="3152202" y="1560365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FA091BDE-902F-56C4-D161-87CD8B00DC51}"/>
              </a:ext>
            </a:extLst>
          </p:cNvPr>
          <p:cNvSpPr txBox="1">
            <a:spLocks/>
          </p:cNvSpPr>
          <p:nvPr/>
        </p:nvSpPr>
        <p:spPr>
          <a:xfrm>
            <a:off x="1101715" y="1691039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5040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20D6B9F-1484-74C1-9D66-4B41DB9C69C5}"/>
              </a:ext>
            </a:extLst>
          </p:cNvPr>
          <p:cNvSpPr txBox="1">
            <a:spLocks/>
          </p:cNvSpPr>
          <p:nvPr/>
        </p:nvSpPr>
        <p:spPr>
          <a:xfrm>
            <a:off x="811164" y="4770179"/>
            <a:ext cx="2840853" cy="1291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All of this happens at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compile-time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28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7" grpId="0"/>
      <p:bldP spid="30" grpId="0"/>
      <p:bldP spid="33" grpId="0"/>
      <p:bldP spid="36" grpId="0"/>
      <p:bldP spid="42" grpId="0"/>
      <p:bldP spid="45" grpId="0"/>
      <p:bldP spid="48" grpId="0"/>
      <p:bldP spid="51" grpId="0"/>
      <p:bldP spid="52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16A0-79D5-1756-1B5A-21DF90A3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/>
              <a:t>Output assembly of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B580-CCD7-D7A1-E106-F545999C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18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0E417-4FF5-5F47-F4EC-5D026F8856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main:</a:t>
            </a: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push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offset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esi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005CC5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5040</a:t>
            </a:r>
            <a:endParaRPr lang="en-US" sz="2000" b="1">
              <a:solidFill>
                <a:srgbClr val="24292E"/>
              </a:solidFill>
              <a:effectLst/>
              <a:highlight>
                <a:srgbClr val="FFFF00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call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ostream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pop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rcx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65C959-E339-1EF5-8D32-CF0C076888FD}"/>
              </a:ext>
            </a:extLst>
          </p:cNvPr>
          <p:cNvSpPr txBox="1">
            <a:spLocks/>
          </p:cNvSpPr>
          <p:nvPr/>
        </p:nvSpPr>
        <p:spPr>
          <a:xfrm>
            <a:off x="7889358" y="5578120"/>
            <a:ext cx="3636335" cy="10565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 is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baked in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 the executable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0B3989-4E3E-EEA2-3C5A-A2A26E141F1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633637" y="3934047"/>
            <a:ext cx="1073889" cy="16440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4944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F9AF-FF5D-746E-61DA-220E4D6D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example: </a:t>
            </a:r>
            <a:r>
              <a:rPr lang="en-US">
                <a:solidFill>
                  <a:srgbClr val="D73A48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FD45-D480-08EF-16B3-5DCF93DC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pPr>
              <a:lnSpc>
                <a:spcPts val="1600"/>
              </a:lnSpc>
            </a:pPr>
            <a:b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ts val="1600"/>
              </a:lnSpc>
            </a:pPr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67175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28E7-2A81-DC6C-099D-7F574323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9297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B0FA51-C836-14AE-DDE8-CCCEE584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Baking results into an executable at compile time (e.g. factorial)</a:t>
            </a:r>
          </a:p>
          <a:p>
            <a:r>
              <a:rPr lang="en-US"/>
              <a:t>Optimizing matrices/trees/other mathematical structures</a:t>
            </a:r>
          </a:p>
          <a:p>
            <a:r>
              <a:rPr lang="en-US"/>
              <a:t>Policy-based design: passing around </a:t>
            </a:r>
            <a:r>
              <a:rPr lang="en-US" err="1"/>
              <a:t>behaviour</a:t>
            </a:r>
            <a:r>
              <a:rPr lang="en-US"/>
              <a:t> through templates</a:t>
            </a:r>
          </a:p>
          <a:p>
            <a:r>
              <a:rPr lang="en-US"/>
              <a:t>Boost MPL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160BA-D850-E3A9-5A33-69D8516B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 used in the real world?</a:t>
            </a:r>
          </a:p>
        </p:txBody>
      </p:sp>
    </p:spTree>
    <p:extLst>
      <p:ext uri="{BB962C8B-B14F-4D97-AF65-F5344CB8AC3E}">
        <p14:creationId xmlns:p14="http://schemas.microsoft.com/office/powerpoint/2010/main" val="33124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8A2E-56BF-30B1-29D4-E13A8ACE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TMP allows programming for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A1BC-363A-4AB3-A5FE-2CCD7A435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MoveUp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MoveRight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MoveRotate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Rotate45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Transformations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Object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&gt;(object);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move object up and right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MoveRotate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&gt;(object);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move object up/right, rotate 45deg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ACB03-87A2-DD94-7665-5644BBD3D6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boost::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/>
              <a:t> library is a popular library for metaprogramming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61D192-6336-C644-0806-0AD24E035E0B}"/>
              </a:ext>
            </a:extLst>
          </p:cNvPr>
          <p:cNvSpPr txBox="1">
            <a:spLocks/>
          </p:cNvSpPr>
          <p:nvPr/>
        </p:nvSpPr>
        <p:spPr>
          <a:xfrm>
            <a:off x="7974418" y="1969477"/>
            <a:ext cx="3636335" cy="10565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vector of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B596E-D233-BB0B-619F-7BE695EC57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1944" y="2497775"/>
            <a:ext cx="1722474" cy="5282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C6FE5E-07B1-E561-F8A8-5D435D42C301}"/>
              </a:ext>
            </a:extLst>
          </p:cNvPr>
          <p:cNvSpPr txBox="1">
            <a:spLocks/>
          </p:cNvSpPr>
          <p:nvPr/>
        </p:nvSpPr>
        <p:spPr>
          <a:xfrm>
            <a:off x="7974418" y="3831928"/>
            <a:ext cx="3636335" cy="14846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generates code specific to the transformations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226E03-DF09-A632-FC66-686BB46808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69172" y="4574256"/>
            <a:ext cx="2105246" cy="54914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3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9D6A-9101-7247-9707-DE409352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7BC3-6446-FE48-46A5-FC2371D84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106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"Fabio"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A9BBF-6C27-3771-47F9-6043FE8F20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makes sense for more than just integers. How can we do this?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DE2BDD-2E86-40BA-69CC-48B29CF8A3A8}"/>
              </a:ext>
            </a:extLst>
          </p:cNvPr>
          <p:cNvSpPr txBox="1">
            <a:spLocks/>
          </p:cNvSpPr>
          <p:nvPr/>
        </p:nvSpPr>
        <p:spPr>
          <a:xfrm>
            <a:off x="3577051" y="5395598"/>
            <a:ext cx="32915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Returns the string that comes first alphabetically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9AAA5133-01A8-0182-55C4-A50ABC28C5D2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2870471" y="5251906"/>
            <a:ext cx="706580" cy="76536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18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DAAC-08B3-C236-1E94-9C58B175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 is Turing complete</a:t>
            </a:r>
          </a:p>
        </p:txBody>
      </p:sp>
    </p:spTree>
    <p:extLst>
      <p:ext uri="{BB962C8B-B14F-4D97-AF65-F5344CB8AC3E}">
        <p14:creationId xmlns:p14="http://schemas.microsoft.com/office/powerpoint/2010/main" val="3699763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D71C-4CF0-F313-38EC-EC61769D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execute </a:t>
            </a:r>
            <a:r>
              <a:rPr lang="en-US">
                <a:solidFill>
                  <a:srgbClr val="D73A48"/>
                </a:solidFill>
              </a:rPr>
              <a:t>arbitrary code </a:t>
            </a:r>
            <a:r>
              <a:rPr lang="en-US"/>
              <a:t>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42285069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0463-F2DE-C122-BE63-7B96293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the syntax is not always pretty…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5A5D-1F70-9B2F-5A54-DFCB6945E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push_back_impl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vector_tag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)&gt; &gt;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&gt;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typedef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BOOST_PP_CAT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vector,i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_)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BOOST_PP_ENUM_PARAMS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BOOST_PP_COMMA_IF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_))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T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type;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pic>
        <p:nvPicPr>
          <p:cNvPr id="1026" name="Picture 2" descr="Template Metaprogramming in C++ – Alejandro Hitti">
            <a:extLst>
              <a:ext uri="{FF2B5EF4-FFF2-40B4-BE49-F238E27FC236}">
                <a16:creationId xmlns:a16="http://schemas.microsoft.com/office/drawing/2014/main" id="{FD9E3EB9-60C4-A2DE-0DD2-8B70A89B1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21" y="3620538"/>
            <a:ext cx="5146678" cy="3009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133E-ABEE-20BB-423A-CD666B7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05248"/>
            <a:ext cx="11404600" cy="2647504"/>
          </a:xfrm>
        </p:spPr>
        <p:txBody>
          <a:bodyPr/>
          <a:lstStyle/>
          <a:p>
            <a:r>
              <a:rPr lang="en-US"/>
              <a:t>How can we have</a:t>
            </a:r>
            <a:br>
              <a:rPr lang="en-US"/>
            </a:br>
            <a:r>
              <a:rPr lang="en-US" b="0">
                <a:solidFill>
                  <a:srgbClr val="D73A48"/>
                </a:solidFill>
              </a:rPr>
              <a:t>1) </a:t>
            </a:r>
            <a:r>
              <a:rPr lang="en-US" b="0"/>
              <a:t>Compile-time execution</a:t>
            </a:r>
            <a:br>
              <a:rPr lang="en-US" b="0"/>
            </a:br>
            <a:r>
              <a:rPr lang="en-US" b="0">
                <a:solidFill>
                  <a:srgbClr val="D73A48"/>
                </a:solidFill>
              </a:rPr>
              <a:t>2) </a:t>
            </a:r>
            <a:r>
              <a:rPr lang="en-US" b="0"/>
              <a:t>Readable code</a:t>
            </a:r>
          </a:p>
        </p:txBody>
      </p:sp>
    </p:spTree>
    <p:extLst>
      <p:ext uri="{BB962C8B-B14F-4D97-AF65-F5344CB8AC3E}">
        <p14:creationId xmlns:p14="http://schemas.microsoft.com/office/powerpoint/2010/main" val="27396076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7CFFA-3161-C833-4B68-984D10DB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C903-2206-0DBA-61B1-CF26FDA1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this…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1CAAC-C1FD-4623-DEA6-E1EDE505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601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0631-A162-4D97-8B75-CC1C0C9D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r>
              <a:rPr lang="en-US"/>
              <a:t>/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75CD-38C2-87FD-6B30-70083862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F4309-D535-4BFC-F69C-D05FE0C4A9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 institutionalization of template metaprogramming (new in </a:t>
            </a:r>
            <a:r>
              <a:rPr lang="en-US">
                <a:solidFill>
                  <a:srgbClr val="D73A48"/>
                </a:solidFill>
              </a:rPr>
              <a:t>C++20</a:t>
            </a:r>
            <a:r>
              <a:rPr lang="en-US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4F2037-A08B-CB0A-30D5-1490F7977445}"/>
              </a:ext>
            </a:extLst>
          </p:cNvPr>
          <p:cNvSpPr txBox="1">
            <a:spLocks/>
          </p:cNvSpPr>
          <p:nvPr/>
        </p:nvSpPr>
        <p:spPr>
          <a:xfrm>
            <a:off x="8357190" y="2501107"/>
            <a:ext cx="3636335" cy="1459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“Dear compiler, please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try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run me at compile time 😘”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86E68-D182-6E05-96D4-E725F39CE02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123814" y="3230869"/>
            <a:ext cx="123337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471EBD-4F76-8FC7-2667-7FA28F50F3D2}"/>
              </a:ext>
            </a:extLst>
          </p:cNvPr>
          <p:cNvSpPr txBox="1">
            <a:spLocks/>
          </p:cNvSpPr>
          <p:nvPr/>
        </p:nvSpPr>
        <p:spPr>
          <a:xfrm>
            <a:off x="8357190" y="4316972"/>
            <a:ext cx="3636335" cy="1459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“Dear compiler, YOU MUST RUN ME AT COMPILE TIME 🤬🤬”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1BAE43-7FC4-F07E-CF4F-CF33E66F620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123814" y="5046734"/>
            <a:ext cx="1233376" cy="172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488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2B49-10E0-21C7-449D-3B120193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8118277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1A41C-E9D3-FFC5-40D5-C630EDCC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the compiler to automate a repetitive coding task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Template functions, variadic templates</a:t>
            </a:r>
          </a:p>
          <a:p>
            <a:r>
              <a:rPr lang="en-US" dirty="0"/>
              <a:t>I want better error messages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r>
              <a:rPr lang="en-US" dirty="0"/>
              <a:t>I don’t want to wait until runtime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Template metaprogramming,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constexpr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consteval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6671D-8317-62FA-A874-DC5E70F4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should I use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430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284-2B15-76C2-D178-9E2B92A42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11573"/>
            <a:ext cx="11404600" cy="2434854"/>
          </a:xfrm>
        </p:spPr>
        <p:txBody>
          <a:bodyPr/>
          <a:lstStyle/>
          <a:p>
            <a:r>
              <a:rPr lang="en-US" dirty="0"/>
              <a:t>Next Time: </a:t>
            </a:r>
            <a:r>
              <a:rPr lang="en-US" dirty="0">
                <a:solidFill>
                  <a:srgbClr val="D73A48"/>
                </a:solidFill>
              </a:rPr>
              <a:t>Functions and Algorithms</a:t>
            </a: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626B74"/>
                </a:solidFill>
              </a:rPr>
              <a:t>Writing smarter, more flexible algorithms</a:t>
            </a:r>
          </a:p>
        </p:txBody>
      </p:sp>
    </p:spTree>
    <p:extLst>
      <p:ext uri="{BB962C8B-B14F-4D97-AF65-F5344CB8AC3E}">
        <p14:creationId xmlns:p14="http://schemas.microsoft.com/office/powerpoint/2010/main" val="336459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122-93F2-705C-078E-967B7B2F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4EDB-0CA5-E20E-2F21-AF802B40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D9F21-BE0B-3F4B-76B8-9EE2117071ED}"/>
              </a:ext>
            </a:extLst>
          </p:cNvPr>
          <p:cNvSpPr txBox="1">
            <a:spLocks/>
          </p:cNvSpPr>
          <p:nvPr/>
        </p:nvSpPr>
        <p:spPr>
          <a:xfrm>
            <a:off x="8555014" y="2125335"/>
            <a:ext cx="2239367" cy="1243347"/>
          </a:xfrm>
          <a:prstGeom prst="rect">
            <a:avLst/>
          </a:prstGeom>
          <a:noFill/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🧐</a:t>
            </a:r>
            <a:endParaRPr lang="en-US" sz="166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4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A23C0-6F9E-2886-A53A-F0279310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🤔 Hmm… this looks familiar!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0FD40-AB96-DEFD-04A2-A953E387A8EF}"/>
              </a:ext>
            </a:extLst>
          </p:cNvPr>
          <p:cNvSpPr txBox="1">
            <a:spLocks/>
          </p:cNvSpPr>
          <p:nvPr/>
        </p:nvSpPr>
        <p:spPr>
          <a:xfrm>
            <a:off x="3264491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1E8B8C-7676-9D11-9F45-7B1DD0AB036A}"/>
              </a:ext>
            </a:extLst>
          </p:cNvPr>
          <p:cNvSpPr txBox="1">
            <a:spLocks/>
          </p:cNvSpPr>
          <p:nvPr/>
        </p:nvSpPr>
        <p:spPr>
          <a:xfrm>
            <a:off x="3732784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06E735-CE4E-48BE-FC3E-7B138A9FC21A}"/>
              </a:ext>
            </a:extLst>
          </p:cNvPr>
          <p:cNvSpPr txBox="1">
            <a:spLocks/>
          </p:cNvSpPr>
          <p:nvPr/>
        </p:nvSpPr>
        <p:spPr>
          <a:xfrm>
            <a:off x="4230199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6506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D06C-B110-76E4-72CC-200D80E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use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2696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0749-E98E-8A2C-E0BD-BBC5F407D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6BE7-DC00-DB20-7668-94B09F11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take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DEA22-118C-ED9B-5421-1BE93EAF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173E99-D2E3-D7E8-7614-20602997FE83}"/>
              </a:ext>
            </a:extLst>
          </p:cNvPr>
          <p:cNvSpPr txBox="1">
            <a:spLocks/>
          </p:cNvSpPr>
          <p:nvPr/>
        </p:nvSpPr>
        <p:spPr>
          <a:xfrm>
            <a:off x="7439892" y="3089915"/>
            <a:ext cx="36021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works, but it’s missing the bigger idea!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9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80B-0A3C-57FB-7226-7A731E5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…and turn it into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4EBF-4B31-E4B2-ABDF-D82C9FBF2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3200400"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1B3BB-51EA-E89B-7F60-8FF28946224F}"/>
              </a:ext>
            </a:extLst>
          </p:cNvPr>
          <p:cNvSpPr txBox="1">
            <a:spLocks/>
          </p:cNvSpPr>
          <p:nvPr/>
        </p:nvSpPr>
        <p:spPr>
          <a:xfrm>
            <a:off x="616688" y="2339466"/>
            <a:ext cx="3466214" cy="743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EDD065-8148-DC22-C3A2-9EB1A68F9D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82902" y="2711454"/>
            <a:ext cx="382772" cy="515679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82E441-880C-AE50-850A-3CAA3A8D1887}"/>
              </a:ext>
            </a:extLst>
          </p:cNvPr>
          <p:cNvSpPr txBox="1">
            <a:spLocks/>
          </p:cNvSpPr>
          <p:nvPr/>
        </p:nvSpPr>
        <p:spPr>
          <a:xfrm>
            <a:off x="7931888" y="2222812"/>
            <a:ext cx="4089400" cy="1004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gets replaced with a specific type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A319778-5935-BE45-82F5-DD505A230C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440136" y="2724973"/>
            <a:ext cx="491752" cy="50216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267FA2-0765-B958-110C-37DDF292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Turn to a partner and discuss:</a:t>
            </a:r>
          </a:p>
          <a:p>
            <a:pPr lvl="1"/>
            <a:r>
              <a:rPr lang="en-US"/>
              <a:t>What is a template class?</a:t>
            </a:r>
          </a:p>
          <a:p>
            <a:pPr lvl="1"/>
            <a:r>
              <a:rPr lang="en-US"/>
              <a:t>Why would you use a template class?</a:t>
            </a:r>
          </a:p>
          <a:p>
            <a:r>
              <a:rPr lang="en-US"/>
              <a:t>Introduce yourself and take 60s to talk!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90D6AB-7D68-0F75-E9EF-C2830582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</p:spTree>
    <p:extLst>
      <p:ext uri="{BB962C8B-B14F-4D97-AF65-F5344CB8AC3E}">
        <p14:creationId xmlns:p14="http://schemas.microsoft.com/office/powerpoint/2010/main" val="2542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5B3A-9686-B866-BBA6-C0118443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template is like a factory</a:t>
            </a:r>
          </a:p>
        </p:txBody>
      </p:sp>
      <p:pic>
        <p:nvPicPr>
          <p:cNvPr id="1026" name="Picture 2" descr="Factory icon - Free download on Iconfinder">
            <a:extLst>
              <a:ext uri="{FF2B5EF4-FFF2-40B4-BE49-F238E27FC236}">
                <a16:creationId xmlns:a16="http://schemas.microsoft.com/office/drawing/2014/main" id="{E2077B8A-25EF-3DA9-2BB5-884F90C6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397725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DF21F6-3902-6652-D5E8-33F536D58420}"/>
              </a:ext>
            </a:extLst>
          </p:cNvPr>
          <p:cNvSpPr txBox="1">
            <a:spLocks/>
          </p:cNvSpPr>
          <p:nvPr/>
        </p:nvSpPr>
        <p:spPr>
          <a:xfrm>
            <a:off x="3471677" y="5367736"/>
            <a:ext cx="5248646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908D2C-118C-5AFF-7DF3-297C87C893F5}"/>
              </a:ext>
            </a:extLst>
          </p:cNvPr>
          <p:cNvSpPr txBox="1">
            <a:spLocks/>
          </p:cNvSpPr>
          <p:nvPr/>
        </p:nvSpPr>
        <p:spPr>
          <a:xfrm>
            <a:off x="826534" y="2232247"/>
            <a:ext cx="11483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0EC9A-AC3F-2D9B-58C0-A7880A19D913}"/>
              </a:ext>
            </a:extLst>
          </p:cNvPr>
          <p:cNvSpPr txBox="1">
            <a:spLocks/>
          </p:cNvSpPr>
          <p:nvPr/>
        </p:nvSpPr>
        <p:spPr>
          <a:xfrm>
            <a:off x="4607442" y="2785996"/>
            <a:ext cx="2197395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7E6D8-F2BA-3EE9-745E-04AD97FA8166}"/>
              </a:ext>
            </a:extLst>
          </p:cNvPr>
          <p:cNvSpPr txBox="1">
            <a:spLocks/>
          </p:cNvSpPr>
          <p:nvPr/>
        </p:nvSpPr>
        <p:spPr>
          <a:xfrm>
            <a:off x="393700" y="4197565"/>
            <a:ext cx="1817872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F5B967-BEB3-4A76-1397-7CCF28F203DB}"/>
              </a:ext>
            </a:extLst>
          </p:cNvPr>
          <p:cNvSpPr txBox="1">
            <a:spLocks/>
          </p:cNvSpPr>
          <p:nvPr/>
        </p:nvSpPr>
        <p:spPr>
          <a:xfrm>
            <a:off x="4266387" y="3693371"/>
            <a:ext cx="2857427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FAD0-805C-E0C3-50D1-0B95E034C6E4}"/>
              </a:ext>
            </a:extLst>
          </p:cNvPr>
          <p:cNvSpPr txBox="1">
            <a:spLocks/>
          </p:cNvSpPr>
          <p:nvPr/>
        </p:nvSpPr>
        <p:spPr>
          <a:xfrm>
            <a:off x="826534" y="2212559"/>
            <a:ext cx="11483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7E1D13-E7A7-8B28-4956-7A7B2535A1FD}"/>
              </a:ext>
            </a:extLst>
          </p:cNvPr>
          <p:cNvSpPr txBox="1">
            <a:spLocks/>
          </p:cNvSpPr>
          <p:nvPr/>
        </p:nvSpPr>
        <p:spPr>
          <a:xfrm>
            <a:off x="393700" y="4195988"/>
            <a:ext cx="1817872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694 L 0.38516 0.09028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0.00671 L 0.31862 -0.10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31 -0.11482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4.44444E-6 L 0.31862 0.03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3" grpId="0" animBg="1"/>
      <p:bldP spid="3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234A8-DD2B-1886-AB32-5FDB2B20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templates vs.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C6F805-4BCB-5203-1DDC-EF8294E92387}"/>
              </a:ext>
            </a:extLst>
          </p:cNvPr>
          <p:cNvSpPr txBox="1">
            <a:spLocks/>
          </p:cNvSpPr>
          <p:nvPr/>
        </p:nvSpPr>
        <p:spPr>
          <a:xfrm>
            <a:off x="485848" y="2242079"/>
            <a:ext cx="5503825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A0D1F5-A2C4-3C86-3EBA-B6B541C5BAA6}"/>
              </a:ext>
            </a:extLst>
          </p:cNvPr>
          <p:cNvSpPr txBox="1">
            <a:spLocks/>
          </p:cNvSpPr>
          <p:nvPr/>
        </p:nvSpPr>
        <p:spPr>
          <a:xfrm>
            <a:off x="485849" y="3654348"/>
            <a:ext cx="5503825" cy="1744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template.</a:t>
            </a:r>
          </a:p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</a:t>
            </a:r>
            <a:r>
              <a:rPr lang="en-US" sz="28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</a:t>
            </a:r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184E15-170C-FAD6-6367-26F8C71A007C}"/>
              </a:ext>
            </a:extLst>
          </p:cNvPr>
          <p:cNvSpPr txBox="1">
            <a:spLocks/>
          </p:cNvSpPr>
          <p:nvPr/>
        </p:nvSpPr>
        <p:spPr>
          <a:xfrm>
            <a:off x="6188150" y="2242079"/>
            <a:ext cx="5503824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A468A2-8CBC-A4D4-DC43-D5487C4A781E}"/>
              </a:ext>
            </a:extLst>
          </p:cNvPr>
          <p:cNvSpPr txBox="1">
            <a:spLocks/>
          </p:cNvSpPr>
          <p:nvPr/>
        </p:nvSpPr>
        <p:spPr>
          <a:xfrm>
            <a:off x="6188150" y="3654348"/>
            <a:ext cx="5503825" cy="1744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function.</a:t>
            </a:r>
          </a:p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A.K.A a template instantiation</a:t>
            </a:r>
          </a:p>
        </p:txBody>
      </p:sp>
    </p:spTree>
    <p:extLst>
      <p:ext uri="{BB962C8B-B14F-4D97-AF65-F5344CB8AC3E}">
        <p14:creationId xmlns:p14="http://schemas.microsoft.com/office/powerpoint/2010/main" val="42101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D1C0-43F1-56FB-A88E-63043E259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CD1B-9C8F-1200-7291-43A9ECD6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9128BDE-6380-B6EC-1659-BF4B022203CE}"/>
              </a:ext>
            </a:extLst>
          </p:cNvPr>
          <p:cNvSpPr/>
          <p:nvPr/>
        </p:nvSpPr>
        <p:spPr>
          <a:xfrm>
            <a:off x="5787656" y="3242255"/>
            <a:ext cx="616688" cy="1053937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F3238-7F43-57E3-EBAF-7BC94527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173333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8DD10E-B099-3BE6-25D2-1CDB5497D0C5}"/>
              </a:ext>
            </a:extLst>
          </p:cNvPr>
          <p:cNvSpPr txBox="1">
            <a:spLocks/>
          </p:cNvSpPr>
          <p:nvPr/>
        </p:nvSpPr>
        <p:spPr>
          <a:xfrm>
            <a:off x="393700" y="4295872"/>
            <a:ext cx="11404600" cy="2228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FE423-F43D-F70D-5F8F-A33E84E7DB12}"/>
              </a:ext>
            </a:extLst>
          </p:cNvPr>
          <p:cNvSpPr txBox="1">
            <a:spLocks/>
          </p:cNvSpPr>
          <p:nvPr/>
        </p:nvSpPr>
        <p:spPr>
          <a:xfrm>
            <a:off x="7992784" y="3323754"/>
            <a:ext cx="36021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can also use references to avoid making a copy!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94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8834-257E-B70A-FCFA-A740A92C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call template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780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841AE-B0CE-7C0C-A0AC-CD39DD97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A04-09E7-89DA-472A-3C3A4EE1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A: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2662-53F1-6B20-2DE5-CD8E303C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6B6D4-7759-F803-B3C5-A9B8D149A2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Explicit instantiation passes the types directly, just like template classes</a:t>
            </a:r>
          </a:p>
        </p:txBody>
      </p:sp>
    </p:spTree>
    <p:extLst>
      <p:ext uri="{BB962C8B-B14F-4D97-AF65-F5344CB8AC3E}">
        <p14:creationId xmlns:p14="http://schemas.microsoft.com/office/powerpoint/2010/main" val="332754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959A-78A6-CC5D-15BD-08ADF2CF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46D-AF61-B687-281D-59D0AE2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A: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BD9D-AEE6-CEB6-1426-72C97DA1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2DCB-30B0-BC8D-5C02-961B255B1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Template functions cause the compiler to </a:t>
            </a:r>
            <a:r>
              <a:rPr lang="en-US" b="1">
                <a:solidFill>
                  <a:srgbClr val="D73A48"/>
                </a:solidFill>
              </a:rPr>
              <a:t>generate code</a:t>
            </a:r>
            <a:r>
              <a:rPr lang="en-US" b="1"/>
              <a:t> </a:t>
            </a:r>
            <a:r>
              <a:rPr lang="en-US"/>
              <a:t>for us</a:t>
            </a:r>
          </a:p>
        </p:txBody>
      </p:sp>
    </p:spTree>
    <p:extLst>
      <p:ext uri="{BB962C8B-B14F-4D97-AF65-F5344CB8AC3E}">
        <p14:creationId xmlns:p14="http://schemas.microsoft.com/office/powerpoint/2010/main" val="18681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B689-0B81-2EE6-FAF5-8A04D0CD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D73A48"/>
                </a:solidFill>
              </a:rPr>
              <a:t>Key Idea: </a:t>
            </a:r>
            <a:r>
              <a:rPr lang="en-US" sz="3200" dirty="0"/>
              <a:t>Templates automate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600850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DBEEB-D0EB-0BD7-85D7-5504C8C43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5315-AC1C-0740-5207-0611571F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B: implicit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A036-BCBD-6D38-AE6B-DF7A2DE16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B3B8D-52AA-BDD7-BFAD-1638E46CA7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Implicit instantiation lets the compiler </a:t>
            </a:r>
            <a:r>
              <a:rPr lang="en-US" b="1">
                <a:solidFill>
                  <a:srgbClr val="D73A48"/>
                </a:solidFill>
              </a:rPr>
              <a:t>infer</a:t>
            </a:r>
            <a:r>
              <a:rPr lang="en-US"/>
              <a:t> the types for 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814C6-42CE-396E-CF82-7BF452169AD2}"/>
              </a:ext>
            </a:extLst>
          </p:cNvPr>
          <p:cNvSpPr txBox="1">
            <a:spLocks/>
          </p:cNvSpPr>
          <p:nvPr/>
        </p:nvSpPr>
        <p:spPr>
          <a:xfrm>
            <a:off x="1641926" y="4983917"/>
            <a:ext cx="3716884" cy="1655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didn’t specify any template types!</a:t>
            </a:r>
            <a:endParaRPr lang="en-US" sz="24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534B9675-217E-DE26-344A-DD686FB7802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935352" y="4840225"/>
            <a:ext cx="706574" cy="97120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9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5CF4-F9CA-4568-E8A8-F8C8E911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/>
              <a:t>Implicit instantiation is kind of like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12FA-55DA-66DA-B994-7FC39EDB13EA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number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C394326-4447-3DE1-7C67-9700645F6269}"/>
              </a:ext>
            </a:extLst>
          </p:cNvPr>
          <p:cNvSpPr txBox="1">
            <a:spLocks/>
          </p:cNvSpPr>
          <p:nvPr/>
        </p:nvSpPr>
        <p:spPr>
          <a:xfrm>
            <a:off x="3819525" y="4188506"/>
            <a:ext cx="4552950" cy="13856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still is an </a:t>
            </a:r>
            <a:r>
              <a:rPr lang="en-US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we just let the compiler figure it out</a:t>
            </a:r>
          </a:p>
        </p:txBody>
      </p:sp>
    </p:spTree>
    <p:extLst>
      <p:ext uri="{BB962C8B-B14F-4D97-AF65-F5344CB8AC3E}">
        <p14:creationId xmlns:p14="http://schemas.microsoft.com/office/powerpoint/2010/main" val="7296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F7A6D-BC8B-3CCC-4819-4909A16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B61BF-D7AF-8D76-0CEF-0474C9AC0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 template class?</a:t>
            </a:r>
          </a:p>
          <a:p>
            <a:pPr lvl="1"/>
            <a:r>
              <a:rPr lang="en-US"/>
              <a:t>✅ A blueprint for creating classes with generic types</a:t>
            </a:r>
          </a:p>
          <a:p>
            <a:r>
              <a:rPr lang="en-US"/>
              <a:t>Why would you use a template class?</a:t>
            </a:r>
          </a:p>
          <a:p>
            <a:pPr lvl="1"/>
            <a:r>
              <a:rPr lang="en-US"/>
              <a:t>✅ Template classes eliminate code redundancy!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B30B3-D7D8-B6EF-7DC4-836EFF64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</p:spTree>
    <p:extLst>
      <p:ext uri="{BB962C8B-B14F-4D97-AF65-F5344CB8AC3E}">
        <p14:creationId xmlns:p14="http://schemas.microsoft.com/office/powerpoint/2010/main" val="6422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6168-0EAB-801E-6FC6-8DE75E0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7FC-937C-7B89-A54E-44D9BAC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/>
              <a:t>Implicit instantiation is kind of like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3AD4-EF1A-8365-267C-A029FE00ED17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7C20DC-5FC4-1BE5-7F0A-E320505A62E9}"/>
              </a:ext>
            </a:extLst>
          </p:cNvPr>
          <p:cNvSpPr txBox="1">
            <a:spLocks/>
          </p:cNvSpPr>
          <p:nvPr/>
        </p:nvSpPr>
        <p:spPr>
          <a:xfrm>
            <a:off x="3133060" y="4188506"/>
            <a:ext cx="5925880" cy="1829522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exactly as if we wrote</a:t>
            </a:r>
          </a:p>
          <a:p>
            <a:pPr marL="1270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0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E6BD-E376-A0E0-0D0E-1099BA2B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64DC2-3175-5309-17C7-760FE5BD5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4ABA5A-E12A-33B2-5901-8A96938A2BD1}"/>
              </a:ext>
            </a:extLst>
          </p:cNvPr>
          <p:cNvSpPr txBox="1">
            <a:spLocks/>
          </p:cNvSpPr>
          <p:nvPr/>
        </p:nvSpPr>
        <p:spPr>
          <a:xfrm>
            <a:off x="5656519" y="3874736"/>
            <a:ext cx="4720858" cy="17996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type is T? What are the types of the arguments?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Hint: you might know this if you’ve taken CS107!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E69D68-BE74-02E4-FCF4-5A634AF769D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295559" y="4526360"/>
            <a:ext cx="1360960" cy="2481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E690C9-8E5E-7336-27D4-45E6A66D4F95}"/>
              </a:ext>
            </a:extLst>
          </p:cNvPr>
          <p:cNvSpPr txBox="1">
            <a:spLocks/>
          </p:cNvSpPr>
          <p:nvPr/>
        </p:nvSpPr>
        <p:spPr>
          <a:xfrm>
            <a:off x="1470842" y="5202380"/>
            <a:ext cx="2824717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CD0031-3FCB-84B6-17E6-DCACE9BB291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242731" y="4526360"/>
            <a:ext cx="640470" cy="6760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BBC04B-9E0D-881B-F049-8D073ED31B6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883201" y="4526360"/>
            <a:ext cx="771889" cy="6760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1075-9191-683D-42D8-B90C6E5F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76CE-7A12-42CA-4AC4-8EEB2ECB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3C4F-D199-42A3-9D5F-C5A7E2FE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CEBA1F-5954-1A8B-4135-DEA896C3486D}"/>
              </a:ext>
            </a:extLst>
          </p:cNvPr>
          <p:cNvSpPr txBox="1">
            <a:spLocks/>
          </p:cNvSpPr>
          <p:nvPr/>
        </p:nvSpPr>
        <p:spPr>
          <a:xfrm>
            <a:off x="7309143" y="4210494"/>
            <a:ext cx="4089400" cy="24296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Pointer comparison AHHHH!!! This is not what we wanted</a:t>
            </a:r>
          </a:p>
          <a:p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 This is Bjarne judging you for using pointer comparison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1B626-5FCD-B20A-9A6B-F559C8C4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61" y="4210494"/>
            <a:ext cx="3608826" cy="24296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53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03C2-9217-FFB1-892F-DF7F83E2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4DB33-0136-3BCE-6C71-2EDF9BE21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2A714-5238-E519-0CEB-E1F0DB929B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always use explicit instantiation in ambiguous cases like this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A7F513-4C15-2E98-B74C-8DAB7B4EBB96}"/>
              </a:ext>
            </a:extLst>
          </p:cNvPr>
          <p:cNvSpPr txBox="1">
            <a:spLocks/>
          </p:cNvSpPr>
          <p:nvPr/>
        </p:nvSpPr>
        <p:spPr>
          <a:xfrm>
            <a:off x="8074687" y="2090750"/>
            <a:ext cx="3914998" cy="25875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char*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converted to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here</a:t>
            </a:r>
          </a:p>
          <a:p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↓ Here is Bjarne pleased with you for getting the compiler to understand you!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5FE67-4EF4-D04F-C676-2F3830C9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34" t="10485" r="434" b="5883"/>
          <a:stretch/>
        </p:blipFill>
        <p:spPr>
          <a:xfrm>
            <a:off x="8057704" y="4873575"/>
            <a:ext cx="3914998" cy="1765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3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9468-4EFB-1853-1F4F-35126CD79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9279-9E50-239F-4846-C21DD899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0344-FC8B-9FF6-6A04-ED546DE6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0FB07-F0E0-C157-935A-EB3249A575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example: the types of the parameters don’t strictly match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01222-72E4-D89F-8090-267C7EF64A9C}"/>
              </a:ext>
            </a:extLst>
          </p:cNvPr>
          <p:cNvSpPr txBox="1">
            <a:spLocks/>
          </p:cNvSpPr>
          <p:nvPr/>
        </p:nvSpPr>
        <p:spPr>
          <a:xfrm>
            <a:off x="3278383" y="5976314"/>
            <a:ext cx="1676390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DC4518-084F-D316-BE80-B72096FA1A8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253563" y="5282069"/>
            <a:ext cx="863015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2D9ED1-1C96-0E0A-58F2-19908407799D}"/>
              </a:ext>
            </a:extLst>
          </p:cNvPr>
          <p:cNvSpPr txBox="1">
            <a:spLocks/>
          </p:cNvSpPr>
          <p:nvPr/>
        </p:nvSpPr>
        <p:spPr>
          <a:xfrm>
            <a:off x="1929801" y="5976314"/>
            <a:ext cx="1173126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846A80-AC57-A496-C134-768DFBAD816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653349" y="5282069"/>
            <a:ext cx="863015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D15108B-E0E9-5CB1-533F-5289D2530C24}"/>
              </a:ext>
            </a:extLst>
          </p:cNvPr>
          <p:cNvSpPr txBox="1">
            <a:spLocks/>
          </p:cNvSpPr>
          <p:nvPr/>
        </p:nvSpPr>
        <p:spPr>
          <a:xfrm>
            <a:off x="8075424" y="2707446"/>
            <a:ext cx="3914998" cy="14893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Explicit instantiation!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8A1F7E-177E-DF3F-0686-CEEF1F18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418" y="4542862"/>
            <a:ext cx="3914998" cy="2096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0A31F-3969-8275-5881-09D81A1F6E02}"/>
              </a:ext>
            </a:extLst>
          </p:cNvPr>
          <p:cNvSpPr txBox="1">
            <a:spLocks/>
          </p:cNvSpPr>
          <p:nvPr/>
        </p:nvSpPr>
        <p:spPr>
          <a:xfrm>
            <a:off x="3506974" y="4581346"/>
            <a:ext cx="5705844" cy="117667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Doesn't compile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ED469-CEDA-576E-BF43-E381BE9E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4B09-0A13-0A5E-1088-812B4D5B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BCBC-E2C0-CD5C-1D71-81EDED5F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chemeClr val="bg1">
                    <a:lumMod val="6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0F365-834B-1EF2-72CA-EA4C2174EF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solution: make our template a little bit more flexible.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06DE35-A0B8-8ABB-11DF-BC571264AD09}"/>
              </a:ext>
            </a:extLst>
          </p:cNvPr>
          <p:cNvSpPr txBox="1">
            <a:spLocks/>
          </p:cNvSpPr>
          <p:nvPr/>
        </p:nvSpPr>
        <p:spPr>
          <a:xfrm>
            <a:off x="6096000" y="3662927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should the return type of this function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722C43-29F8-7CD5-692B-A602D374498D}"/>
              </a:ext>
            </a:extLst>
          </p:cNvPr>
          <p:cNvSpPr txBox="1">
            <a:spLocks/>
          </p:cNvSpPr>
          <p:nvPr/>
        </p:nvSpPr>
        <p:spPr>
          <a:xfrm>
            <a:off x="3278383" y="5976314"/>
            <a:ext cx="2526994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double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035A61-0E21-22D1-BA5E-4CC61B5BAEB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913321" y="5316584"/>
            <a:ext cx="1628559" cy="6597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FF3B1D-E84A-3C9D-8E79-52447E7954A6}"/>
              </a:ext>
            </a:extLst>
          </p:cNvPr>
          <p:cNvSpPr txBox="1">
            <a:spLocks/>
          </p:cNvSpPr>
          <p:nvPr/>
        </p:nvSpPr>
        <p:spPr>
          <a:xfrm>
            <a:off x="1063256" y="5976314"/>
            <a:ext cx="2039671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int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E49DFC-4B0F-88F6-AE0F-7F179894E7E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53349" y="5282069"/>
            <a:ext cx="429743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2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C166-C4BB-1121-EA77-30591FEB8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75B5-D01F-AEC5-418A-E61035A1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D2D4-30D1-D387-8AD9-0DE41F58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302DD-C573-7750-0D08-04C28DCDA6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solution: make our template a little bit more flexible.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992EDF-8E29-398F-0FF2-903C4F5BEA25}"/>
              </a:ext>
            </a:extLst>
          </p:cNvPr>
          <p:cNvSpPr txBox="1">
            <a:spLocks/>
          </p:cNvSpPr>
          <p:nvPr/>
        </p:nvSpPr>
        <p:spPr>
          <a:xfrm>
            <a:off x="6096001" y="5266632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complicated, let the compiler figure it out with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3C59AE-0921-A5CE-6358-D602528B2F4F}"/>
              </a:ext>
            </a:extLst>
          </p:cNvPr>
          <p:cNvSpPr txBox="1">
            <a:spLocks/>
          </p:cNvSpPr>
          <p:nvPr/>
        </p:nvSpPr>
        <p:spPr>
          <a:xfrm>
            <a:off x="6096000" y="3662927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should the return type of this function be?</a:t>
            </a:r>
          </a:p>
        </p:txBody>
      </p:sp>
    </p:spTree>
    <p:extLst>
      <p:ext uri="{BB962C8B-B14F-4D97-AF65-F5344CB8AC3E}">
        <p14:creationId xmlns:p14="http://schemas.microsoft.com/office/powerpoint/2010/main" val="1681742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7C3ABF-9BAC-1CE3-A890-2E0C02470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/>
              <a:t>IDEs (e.g. </a:t>
            </a:r>
            <a:r>
              <a:rPr lang="en-US" err="1"/>
              <a:t>VSCode</a:t>
            </a:r>
            <a:r>
              <a:rPr lang="en-US"/>
              <a:t>, </a:t>
            </a:r>
            <a:r>
              <a:rPr lang="en-US" err="1"/>
              <a:t>QtCreator</a:t>
            </a:r>
            <a:r>
              <a:rPr lang="en-US"/>
              <a:t>) can show what types were actually used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ED49B-118C-B5F8-9DF2-DCEC1383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Pro tip: </a:t>
            </a:r>
            <a:r>
              <a:rPr lang="en-US"/>
              <a:t>Use IDE to see instantiation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AC5B9-032A-B26F-A8DF-F28A147C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18" y="2228978"/>
            <a:ext cx="9669364" cy="42371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630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356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750D-253F-904C-AC82-4FA57A8A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23A3-6CFD-E4BD-C640-9F5FB8E1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34475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7A51E86-10B6-AAE2-C8A2-339F617E9C37}"/>
              </a:ext>
            </a:extLst>
          </p:cNvPr>
          <p:cNvSpPr/>
          <p:nvPr/>
        </p:nvSpPr>
        <p:spPr>
          <a:xfrm>
            <a:off x="4494192" y="3561893"/>
            <a:ext cx="2573867" cy="95084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A7DFD2-8735-8707-1F82-4D5112CA9325}"/>
              </a:ext>
            </a:extLst>
          </p:cNvPr>
          <p:cNvSpPr txBox="1">
            <a:spLocks/>
          </p:cNvSpPr>
          <p:nvPr/>
        </p:nvSpPr>
        <p:spPr>
          <a:xfrm>
            <a:off x="393700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47135-8C13-D993-0ACA-0EF863B1A047}"/>
              </a:ext>
            </a:extLst>
          </p:cNvPr>
          <p:cNvSpPr txBox="1">
            <a:spLocks/>
          </p:cNvSpPr>
          <p:nvPr/>
        </p:nvSpPr>
        <p:spPr>
          <a:xfrm>
            <a:off x="861993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128A4-AA11-7A5E-B801-160CA9B3CEEC}"/>
              </a:ext>
            </a:extLst>
          </p:cNvPr>
          <p:cNvSpPr txBox="1">
            <a:spLocks/>
          </p:cNvSpPr>
          <p:nvPr/>
        </p:nvSpPr>
        <p:spPr>
          <a:xfrm>
            <a:off x="1359408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4D8F7-A015-1E02-84CB-11C1038B2043}"/>
              </a:ext>
            </a:extLst>
          </p:cNvPr>
          <p:cNvSpPr txBox="1">
            <a:spLocks/>
          </p:cNvSpPr>
          <p:nvPr/>
        </p:nvSpPr>
        <p:spPr>
          <a:xfrm>
            <a:off x="7061709" y="1626267"/>
            <a:ext cx="4736591" cy="43932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So satisfying.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v1;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v2;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v3;</a:t>
            </a:r>
          </a:p>
        </p:txBody>
      </p:sp>
    </p:spTree>
    <p:extLst>
      <p:ext uri="{BB962C8B-B14F-4D97-AF65-F5344CB8AC3E}">
        <p14:creationId xmlns:p14="http://schemas.microsoft.com/office/powerpoint/2010/main" val="133781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B05D-DE67-3526-E2E0-12914B8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Q: </a:t>
            </a:r>
            <a:r>
              <a:rPr lang="en-US"/>
              <a:t>Where do we use template functions in practice?</a:t>
            </a:r>
          </a:p>
        </p:txBody>
      </p:sp>
    </p:spTree>
    <p:extLst>
      <p:ext uri="{BB962C8B-B14F-4D97-AF65-F5344CB8AC3E}">
        <p14:creationId xmlns:p14="http://schemas.microsoft.com/office/powerpoint/2010/main" val="3315222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F23E-25A0-107F-6D9F-9D7A5266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49279"/>
            <a:ext cx="11404600" cy="797442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A: </a:t>
            </a:r>
            <a:r>
              <a:rPr lang="en-US"/>
              <a:t>All over the place!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584551-FCF9-BA77-2FA3-FAB87F54ABCC}"/>
              </a:ext>
            </a:extLst>
          </p:cNvPr>
          <p:cNvSpPr txBox="1">
            <a:spLocks/>
          </p:cNvSpPr>
          <p:nvPr/>
        </p:nvSpPr>
        <p:spPr>
          <a:xfrm>
            <a:off x="393700" y="3446721"/>
            <a:ext cx="11404600" cy="797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One prominent example: </a:t>
            </a:r>
            <a:r>
              <a:rPr lang="en-US" dirty="0">
                <a:solidFill>
                  <a:srgbClr val="D73A48"/>
                </a:solidFill>
              </a:rPr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13836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6008-4B8D-0D59-0EE0-F21462F3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06C4-2E33-2414-1EAE-520AA909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111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112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v = { 106, 111, 107, 112 }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0AD3C3-5F89-0887-61A8-0DB4D5ED3E41}"/>
              </a:ext>
            </a:extLst>
          </p:cNvPr>
          <p:cNvSpPr txBox="1">
            <a:spLocks/>
          </p:cNvSpPr>
          <p:nvPr/>
        </p:nvSpPr>
        <p:spPr>
          <a:xfrm>
            <a:off x="6483426" y="3738880"/>
            <a:ext cx="5513976" cy="29565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find(b, e, 42)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DCE944-5F1C-F837-DB12-696428405E82}"/>
              </a:ext>
            </a:extLst>
          </p:cNvPr>
          <p:cNvGrpSpPr/>
          <p:nvPr/>
        </p:nvGrpSpPr>
        <p:grpSpPr>
          <a:xfrm>
            <a:off x="6643937" y="4616277"/>
            <a:ext cx="5128777" cy="997782"/>
            <a:chOff x="6643937" y="4616277"/>
            <a:chExt cx="5128777" cy="9977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171308-62C0-0823-50C6-ED063CF37C4A}"/>
                </a:ext>
              </a:extLst>
            </p:cNvPr>
            <p:cNvGrpSpPr/>
            <p:nvPr/>
          </p:nvGrpSpPr>
          <p:grpSpPr>
            <a:xfrm>
              <a:off x="6643937" y="4616277"/>
              <a:ext cx="888378" cy="997782"/>
              <a:chOff x="4576598" y="4057450"/>
              <a:chExt cx="888378" cy="99778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8F5020-58F7-CE9F-0302-79D14414254E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106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C4A856-9C29-F9F3-89C2-E9893317C9CD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8B7469-C7CB-3198-7975-9DA48A81D386}"/>
                </a:ext>
              </a:extLst>
            </p:cNvPr>
            <p:cNvSpPr/>
            <p:nvPr/>
          </p:nvSpPr>
          <p:spPr>
            <a:xfrm>
              <a:off x="10884345" y="4985609"/>
              <a:ext cx="888369" cy="6284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8C8412-4A2C-091D-B9EC-9042645026C7}"/>
                </a:ext>
              </a:extLst>
            </p:cNvPr>
            <p:cNvGrpSpPr/>
            <p:nvPr/>
          </p:nvGrpSpPr>
          <p:grpSpPr>
            <a:xfrm>
              <a:off x="7704039" y="4616277"/>
              <a:ext cx="888378" cy="997782"/>
              <a:chOff x="4576598" y="4057450"/>
              <a:chExt cx="888378" cy="99778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D15E7A-2D3A-D6C6-D861-9CD39B19B5C1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111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C1AA71-0A71-8830-39D6-78CA5677BB6A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4F2E34-9B5C-C9FE-D5B1-D856BD5C9152}"/>
                </a:ext>
              </a:extLst>
            </p:cNvPr>
            <p:cNvGrpSpPr/>
            <p:nvPr/>
          </p:nvGrpSpPr>
          <p:grpSpPr>
            <a:xfrm>
              <a:off x="8764141" y="4616277"/>
              <a:ext cx="888378" cy="997782"/>
              <a:chOff x="4576598" y="4057450"/>
              <a:chExt cx="888378" cy="9977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B1163E-A5F6-A131-A1E7-AE539ECA8723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34496E-FE62-609B-C16B-BBACB650C5AD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4D5AE2-2B99-06DD-AD21-14A199B3D390}"/>
                </a:ext>
              </a:extLst>
            </p:cNvPr>
            <p:cNvGrpSpPr/>
            <p:nvPr/>
          </p:nvGrpSpPr>
          <p:grpSpPr>
            <a:xfrm>
              <a:off x="9824243" y="4616277"/>
              <a:ext cx="888378" cy="997782"/>
              <a:chOff x="4576598" y="4057450"/>
              <a:chExt cx="888378" cy="99778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84D78E-DD71-5919-F405-98DB89EE2F32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112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BA3D4-21EA-DCD4-CF9C-54CC23BE56D2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AEFA6-49CD-6F11-B105-346B72779038}"/>
              </a:ext>
            </a:extLst>
          </p:cNvPr>
          <p:cNvGrpSpPr/>
          <p:nvPr/>
        </p:nvGrpSpPr>
        <p:grpSpPr>
          <a:xfrm>
            <a:off x="6643937" y="3857353"/>
            <a:ext cx="888378" cy="758924"/>
            <a:chOff x="4576598" y="5879302"/>
            <a:chExt cx="888378" cy="75892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3A54AC-F68E-B781-6422-1B1EE7CF3F30}"/>
                </a:ext>
              </a:extLst>
            </p:cNvPr>
            <p:cNvSpPr txBox="1"/>
            <p:nvPr/>
          </p:nvSpPr>
          <p:spPr>
            <a:xfrm>
              <a:off x="4576598" y="5879302"/>
              <a:ext cx="88837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begin</a:t>
              </a:r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983219-F1E7-D8F6-9A4D-29F40A51F378}"/>
                </a:ext>
              </a:extLst>
            </p:cNvPr>
            <p:cNvCxnSpPr>
              <a:cxnSpLocks/>
              <a:stCxn id="20" idx="2"/>
              <a:endCxn id="18" idx="0"/>
            </p:cNvCxnSpPr>
            <p:nvPr/>
          </p:nvCxnSpPr>
          <p:spPr>
            <a:xfrm>
              <a:off x="5020787" y="6248634"/>
              <a:ext cx="0" cy="389592"/>
            </a:xfrm>
            <a:prstGeom prst="straightConnector1">
              <a:avLst/>
            </a:prstGeom>
            <a:grpFill/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095388-0279-15D1-BCBA-635A5AD80C7E}"/>
              </a:ext>
            </a:extLst>
          </p:cNvPr>
          <p:cNvGrpSpPr/>
          <p:nvPr/>
        </p:nvGrpSpPr>
        <p:grpSpPr>
          <a:xfrm>
            <a:off x="6643937" y="5685905"/>
            <a:ext cx="888378" cy="902296"/>
            <a:chOff x="2688974" y="5544016"/>
            <a:chExt cx="888378" cy="9022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51FE14-5422-3423-BD03-132FE272750D}"/>
                </a:ext>
              </a:extLst>
            </p:cNvPr>
            <p:cNvSpPr txBox="1"/>
            <p:nvPr/>
          </p:nvSpPr>
          <p:spPr>
            <a:xfrm>
              <a:off x="2688974" y="5953869"/>
              <a:ext cx="888378" cy="492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6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it</a:t>
              </a:r>
              <a:endParaRPr lang="en-US" sz="26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CBCDA-3D92-A991-1349-E499F8A45DF0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3133163" y="5544016"/>
              <a:ext cx="0" cy="40985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156FDA-23A3-D106-F331-8BB8BBB30CD4}"/>
              </a:ext>
            </a:extLst>
          </p:cNvPr>
          <p:cNvGrpSpPr/>
          <p:nvPr/>
        </p:nvGrpSpPr>
        <p:grpSpPr>
          <a:xfrm>
            <a:off x="10909922" y="3857353"/>
            <a:ext cx="888378" cy="943590"/>
            <a:chOff x="4576598" y="5879302"/>
            <a:chExt cx="888378" cy="94359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6D8A4D-D57A-4CB2-C15F-4337C994C408}"/>
                </a:ext>
              </a:extLst>
            </p:cNvPr>
            <p:cNvSpPr txBox="1"/>
            <p:nvPr/>
          </p:nvSpPr>
          <p:spPr>
            <a:xfrm>
              <a:off x="4576598" y="5879302"/>
              <a:ext cx="88837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</a:t>
              </a:r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0F3BB7-11E7-F5DA-3830-F3192EDADAD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5020787" y="6248634"/>
              <a:ext cx="0" cy="574258"/>
            </a:xfrm>
            <a:prstGeom prst="straightConnector1">
              <a:avLst/>
            </a:prstGeom>
            <a:grpFill/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9466BD3-DF63-17A1-E03E-22A927F254F7}"/>
              </a:ext>
            </a:extLst>
          </p:cNvPr>
          <p:cNvSpPr/>
          <p:nvPr/>
        </p:nvSpPr>
        <p:spPr>
          <a:xfrm>
            <a:off x="8764141" y="4985609"/>
            <a:ext cx="888378" cy="6284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</a:p>
        </p:txBody>
      </p:sp>
    </p:spTree>
    <p:extLst>
      <p:ext uri="{BB962C8B-B14F-4D97-AF65-F5344CB8AC3E}">
        <p14:creationId xmlns:p14="http://schemas.microsoft.com/office/powerpoint/2010/main" val="211987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0.08945 -0.0004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45 -0.00047 L 0.17357 -0.00047 " pathEditMode="relative" ptsTypes="AA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DAA1E-C1F2-95AB-1D2D-40AAE7C4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B60E-599B-8810-1354-BF3515D1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3C04-DB9C-6027-3D55-14922A678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the iterator in this container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77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80D102-AEB9-B733-BD31-AB4DFF14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we have many iterator types!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E9AC32-75F3-64B9-0B52-EE029C836A6B}"/>
              </a:ext>
            </a:extLst>
          </p:cNvPr>
          <p:cNvGrpSpPr/>
          <p:nvPr/>
        </p:nvGrpSpPr>
        <p:grpSpPr>
          <a:xfrm>
            <a:off x="1172379" y="1895464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BE97C9-6C8E-5049-D419-D0C0A1D5DFD5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D73F7-F346-7389-283B-C3F83BC5D6A2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8EB4B9-DF0C-8DC4-76FD-05EE8F483E1D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BA9A79-DB84-24A0-CC67-74CD0B3461A0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494659-468D-32C9-0E8C-173590F288EE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72771B-8C44-A935-18CD-E37C52AAE8F1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D7FFA2-1E1B-A8F6-5C46-67D373FA42CA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EE1E5-3168-7329-9EA1-FA9BFF1BBB4B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3F716E-38BC-C1DF-110E-46C0ACE8CB05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DCAEF1-FF2D-898D-727C-1CE09AA002B9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B8B13-1913-44CD-A17B-B4CA4F95A469}"/>
              </a:ext>
            </a:extLst>
          </p:cNvPr>
          <p:cNvGrpSpPr/>
          <p:nvPr/>
        </p:nvGrpSpPr>
        <p:grpSpPr>
          <a:xfrm>
            <a:off x="6282972" y="1634490"/>
            <a:ext cx="4512627" cy="1287126"/>
            <a:chOff x="4862236" y="2774180"/>
            <a:chExt cx="7873401" cy="22457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ED6990-9B41-04A6-4F28-85A099014E71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E80BD1-39A9-72FF-2B8C-3F5BD3868641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017552-5CB6-A351-5CCD-9C8EF3CEFAAF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038A0F-53FD-4308-A507-5C5D7CC2F8B9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5E1673-A4DC-A1DD-B9F8-B7EFEF438589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81AAB7-9C7D-D07F-1487-476129DAF377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D1D727-2567-E86A-E278-7BA30DABDB6D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1D31F3-D2D6-54E5-47B8-55A5EBF9493B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86A3EC-731E-C7D2-09D8-5B4D1E76949E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80F0C1-E9FC-77E0-1CFB-C96B5A2523F4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43BE1E-1A64-D7DB-32DC-396E11F87A31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C5E20F-AFCA-1EEE-333A-71EBD8051B58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6A0D81-F1E0-4E78-A667-1604BB6A2EFC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C29F5-B036-9543-07CA-52A50F9643E0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43AC25-5585-02AF-B9F6-28508E0359A6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46F531E-DA52-E395-680C-FCBB59575BAF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64F58A-DA84-6B97-4A3E-E5958A0B48D4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D556759-861C-562C-1F56-DDC8AFD8A360}"/>
                </a:ext>
              </a:extLst>
            </p:cNvPr>
            <p:cNvCxnSpPr>
              <a:cxnSpLocks/>
              <a:stCxn id="18" idx="2"/>
              <a:endCxn id="27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CE7709-3BD3-C261-2801-5DBAEA87EB83}"/>
              </a:ext>
            </a:extLst>
          </p:cNvPr>
          <p:cNvGrpSpPr/>
          <p:nvPr/>
        </p:nvGrpSpPr>
        <p:grpSpPr>
          <a:xfrm>
            <a:off x="1108372" y="4071122"/>
            <a:ext cx="3296113" cy="1670384"/>
            <a:chOff x="6358335" y="1797531"/>
            <a:chExt cx="5008168" cy="22988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F9F8C1E-65D8-440F-96A8-5423292C73E0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B8730B5-FB98-4EBF-52CE-EB147327AD3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94320-23A7-1022-BD56-BB1E6D5322DF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B5AF78-3271-E2FC-24B0-2E2936BF66AE}"/>
                </a:ext>
              </a:extLst>
            </p:cNvPr>
            <p:cNvCxnSpPr>
              <a:cxnSpLocks/>
              <a:stCxn id="52" idx="2"/>
              <a:endCxn id="50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C6E3BDE-AE71-1711-6055-9B0CC866F6D6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B4054A5-36FD-FB0F-9CE4-7FF529A65EF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6B4D89-1954-C789-02A1-E06FF50C68CD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68F784-2CA0-5220-A466-19F15C84ADF6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9376834-6F8D-AA29-153A-18C2FB855C69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5288D2B-5AAD-6020-7010-24A50988C32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8D18DF9-B25C-3A22-F5FD-076999A9ABAD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3951BA-B844-B87E-9245-D0B606FC25C4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0D77CE4-9B6D-6469-DF21-2E4F0BFE7686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4574BC-0B38-F1F8-7DCA-5CF64C6D8D4A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050D66-D2D0-BFFB-77BD-1C2AA05CF2E1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323C11-F37E-08A2-553E-D71DCD471BBE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5F5B8E-43F1-71F1-C672-B8D69439EECB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836FCA1-83D4-BEF2-D36E-5881766B074D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7D5335-15D2-9058-00B5-CC0CDEB6100F}"/>
                </a:ext>
              </a:extLst>
            </p:cNvPr>
            <p:cNvCxnSpPr>
              <a:cxnSpLocks/>
              <a:stCxn id="48" idx="2"/>
              <a:endCxn id="4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D5D4BA-346B-AE75-0605-47EF03A3811F}"/>
              </a:ext>
            </a:extLst>
          </p:cNvPr>
          <p:cNvGrpSpPr/>
          <p:nvPr/>
        </p:nvGrpSpPr>
        <p:grpSpPr>
          <a:xfrm>
            <a:off x="7035119" y="3822683"/>
            <a:ext cx="3121916" cy="2401243"/>
            <a:chOff x="6767360" y="3993588"/>
            <a:chExt cx="3121916" cy="240124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0E7D061-BB6F-AF5D-6264-94EC6922735E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57" name="Down Arrow 56">
                <a:extLst>
                  <a:ext uri="{FF2B5EF4-FFF2-40B4-BE49-F238E27FC236}">
                    <a16:creationId xmlns:a16="http://schemas.microsoft.com/office/drawing/2014/main" id="{D0CFBE53-C1EF-72E6-65D3-11FED7F63ACA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Down Arrow 57">
                <a:extLst>
                  <a:ext uri="{FF2B5EF4-FFF2-40B4-BE49-F238E27FC236}">
                    <a16:creationId xmlns:a16="http://schemas.microsoft.com/office/drawing/2014/main" id="{83BFC378-2895-B7F9-19C8-57959A988115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Down Arrow 58">
                <a:extLst>
                  <a:ext uri="{FF2B5EF4-FFF2-40B4-BE49-F238E27FC236}">
                    <a16:creationId xmlns:a16="http://schemas.microsoft.com/office/drawing/2014/main" id="{FB89F995-9531-B146-00C6-32BC9EF42DCE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9B9FC1F-C65C-AC76-004F-459756B54472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D08CF19-454F-5A81-BCE9-9667734A10BA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818900C-8645-6EA6-6077-E9C180F7BA99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313A6B4-5BB8-AE92-7580-93F5B742C2D9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7AA07F9-AABA-E228-F0C4-D412D7D678A8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39CB2E1-6663-7C16-680F-49951E228564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C4A73C6-A28F-8CDC-1179-23AC0F8BDA28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ABF3149-8B5F-2DEC-3206-DAABEFAD482F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385E56E-BE8C-0D17-86A0-19553FD6551C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D9495C-FF42-34A5-C4A7-A148CAE3B6AD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7B60731-79FC-9178-EB69-05E3DE5FFCE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7FA2E38-24DD-1DB2-1514-26CF9889411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9A26E2A-01FB-2C6A-AB8F-95FEFBDB9D39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3EE91D3-7B7E-CF01-AFA0-31C5FB7F634B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20D8BFC-DDA9-A627-F4B0-5FBC5658FE8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33B863C-3A43-B808-6377-C8EA95F0B65B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F653DE-4648-EE64-4027-EB1A3513A1D3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7C5670F-C841-05E2-3756-0E9B5C194EB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12415E7-7E22-5A1F-7D1D-9E2675D7CDE2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1E59512-DC57-10DA-36C5-82849B25491C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9DC94E4-C310-355B-1E89-4D7C396928E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F5B20C2-EF89-EE92-70EA-AB00518AB1D9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D9360-104A-B1B9-E0EB-43BD42025A81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82" name="Content Placeholder 3">
            <a:extLst>
              <a:ext uri="{FF2B5EF4-FFF2-40B4-BE49-F238E27FC236}">
                <a16:creationId xmlns:a16="http://schemas.microsoft.com/office/drawing/2014/main" id="{A1DBC195-98C8-1BB3-F891-3265EDD39954}"/>
              </a:ext>
            </a:extLst>
          </p:cNvPr>
          <p:cNvSpPr txBox="1">
            <a:spLocks/>
          </p:cNvSpPr>
          <p:nvPr/>
        </p:nvSpPr>
        <p:spPr>
          <a:xfrm>
            <a:off x="479954" y="3144630"/>
            <a:ext cx="4552950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4" name="Content Placeholder 3">
            <a:extLst>
              <a:ext uri="{FF2B5EF4-FFF2-40B4-BE49-F238E27FC236}">
                <a16:creationId xmlns:a16="http://schemas.microsoft.com/office/drawing/2014/main" id="{EB168F69-57D9-23D9-97EF-7A8F6D370978}"/>
              </a:ext>
            </a:extLst>
          </p:cNvPr>
          <p:cNvSpPr txBox="1">
            <a:spLocks/>
          </p:cNvSpPr>
          <p:nvPr/>
        </p:nvSpPr>
        <p:spPr>
          <a:xfrm>
            <a:off x="6380874" y="3064041"/>
            <a:ext cx="4552950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62E513D3-6EBD-6F02-B398-0E4F4F124F62}"/>
              </a:ext>
            </a:extLst>
          </p:cNvPr>
          <p:cNvSpPr txBox="1">
            <a:spLocks/>
          </p:cNvSpPr>
          <p:nvPr/>
        </p:nvSpPr>
        <p:spPr>
          <a:xfrm>
            <a:off x="6112240" y="6337104"/>
            <a:ext cx="5218927" cy="57443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088C7A3E-02E7-7E41-8282-81E2C2C98684}"/>
              </a:ext>
            </a:extLst>
          </p:cNvPr>
          <p:cNvSpPr txBox="1">
            <a:spLocks/>
          </p:cNvSpPr>
          <p:nvPr/>
        </p:nvSpPr>
        <p:spPr>
          <a:xfrm>
            <a:off x="322871" y="5987970"/>
            <a:ext cx="5218927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</p:spTree>
    <p:extLst>
      <p:ext uri="{BB962C8B-B14F-4D97-AF65-F5344CB8AC3E}">
        <p14:creationId xmlns:p14="http://schemas.microsoft.com/office/powerpoint/2010/main" val="62552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530F-66FE-6A18-D0A9-ACD6EB8C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they all share the same interface!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DB14A-6ABB-44B3-D250-7ADC91FB347E}"/>
              </a:ext>
            </a:extLst>
          </p:cNvPr>
          <p:cNvSpPr txBox="1">
            <a:spLocks/>
          </p:cNvSpPr>
          <p:nvPr/>
        </p:nvSpPr>
        <p:spPr>
          <a:xfrm>
            <a:off x="393700" y="139772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05C6C5-D5DE-F90E-FB7D-48103C347E40}"/>
              </a:ext>
            </a:extLst>
          </p:cNvPr>
          <p:cNvSpPr txBox="1">
            <a:spLocks/>
          </p:cNvSpPr>
          <p:nvPr/>
        </p:nvSpPr>
        <p:spPr>
          <a:xfrm>
            <a:off x="393700" y="270455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 iterator forward</a:t>
            </a:r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5F3DEF-D68E-0593-A79B-A9B60C4BF66F}"/>
              </a:ext>
            </a:extLst>
          </p:cNvPr>
          <p:cNvSpPr txBox="1">
            <a:spLocks/>
          </p:cNvSpPr>
          <p:nvPr/>
        </p:nvSpPr>
        <p:spPr>
          <a:xfrm>
            <a:off x="393700" y="401138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Dereference iterator -- undefined if </a:t>
            </a:r>
            <a:r>
              <a:rPr lang="en-US" b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== end()</a:t>
            </a:r>
            <a:endParaRPr lang="en-US" b="1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F4C801-6E71-3E4C-213D-3F86591647AF}"/>
              </a:ext>
            </a:extLst>
          </p:cNvPr>
          <p:cNvSpPr txBox="1">
            <a:spLocks/>
          </p:cNvSpPr>
          <p:nvPr/>
        </p:nvSpPr>
        <p:spPr>
          <a:xfrm>
            <a:off x="393700" y="531821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Equality: are we in the same spot?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...</a:t>
            </a:r>
          </a:p>
        </p:txBody>
      </p:sp>
    </p:spTree>
    <p:extLst>
      <p:ext uri="{BB962C8B-B14F-4D97-AF65-F5344CB8AC3E}">
        <p14:creationId xmlns:p14="http://schemas.microsoft.com/office/powerpoint/2010/main" val="2922518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D9F52-084A-8B7A-2460-3FAA7C89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124A-3694-6D7B-21F1-D78B2120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definition is too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AE1E1-1BEC-B311-4131-66A9AE76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the iterator in this container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424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020-C55E-EAF6-AB9E-274179F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4810-170A-0AC6-DAB3-50F39C8B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Won't compile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"house"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Gods help us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AC911-2731-F4C1-2105-F56F85E97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won’t work for other vectors, or other containers </a:t>
            </a:r>
          </a:p>
        </p:txBody>
      </p:sp>
    </p:spTree>
    <p:extLst>
      <p:ext uri="{BB962C8B-B14F-4D97-AF65-F5344CB8AC3E}">
        <p14:creationId xmlns:p14="http://schemas.microsoft.com/office/powerpoint/2010/main" val="1431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39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42F4-D755-C07E-9AFB-52A2240A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write a template function!</a:t>
            </a:r>
          </a:p>
        </p:txBody>
      </p:sp>
    </p:spTree>
    <p:extLst>
      <p:ext uri="{BB962C8B-B14F-4D97-AF65-F5344CB8AC3E}">
        <p14:creationId xmlns:p14="http://schemas.microsoft.com/office/powerpoint/2010/main" val="117306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6302-0BBC-C87E-A86D-98BA0F3A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/>
          <a:lstStyle/>
          <a:p>
            <a:r>
              <a:rPr lang="en-US"/>
              <a:t>Recall: Template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4CC9E-A5B2-79FC-5271-53534A632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5538177" cy="4209254"/>
          </a:xfrm>
        </p:spPr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index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More methods...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9DE1C-0430-30B3-92E4-E7F859D333F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2113167"/>
            <a:ext cx="5538177" cy="4209255"/>
          </a:xfrm>
        </p:spPr>
        <p:txBody>
          <a:bodyPr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index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More methods...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51D6B-E9A3-CFA5-7AD7-E3EFEC0144F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When you write code like this…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1601C9-A9F6-F9BE-AE1F-90F2AC8976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produces code like this…</a:t>
            </a:r>
          </a:p>
        </p:txBody>
      </p:sp>
    </p:spTree>
    <p:extLst>
      <p:ext uri="{BB962C8B-B14F-4D97-AF65-F5344CB8AC3E}">
        <p14:creationId xmlns:p14="http://schemas.microsoft.com/office/powerpoint/2010/main" val="26796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A19C9-F537-A5B5-BB11-3943182F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C8A-DF0D-55DF-CBA3-53D784B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function… but templated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A5EA-C649-79A7-138A-43602326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and return the iterator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in this container whose element is </a:t>
            </a:r>
            <a:r>
              <a:rPr lang="en-US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std::vector&lt;int&gt;::iterator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&gt;(b, e, 42);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F4D-74B1-D965-542E-70DB0FAF7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Form a small group and let’s implement this function! Link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1872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0B512-7BC8-DB80-0DB2-B6CAD140F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106l.vercel.app/find</a:t>
            </a:r>
          </a:p>
        </p:txBody>
      </p:sp>
    </p:spTree>
    <p:extLst>
      <p:ext uri="{BB962C8B-B14F-4D97-AF65-F5344CB8AC3E}">
        <p14:creationId xmlns:p14="http://schemas.microsoft.com/office/powerpoint/2010/main" val="834806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7A0290-3DF3-72EA-B332-1296E2D6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Part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header (we’ll talk more about this on Thursday)!</a:t>
            </a:r>
          </a:p>
          <a:p>
            <a:r>
              <a:rPr lang="en-US"/>
              <a:t>You guys have all the tools now to read the C++ standard!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AABEA-81AF-519C-FA19-AFD8B099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in the STL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02BD05-A9A8-14F8-5671-D2396A42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42" y="3429000"/>
            <a:ext cx="9354115" cy="18135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99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T WAIT THERES MORE - Schrute Facts (Dwight Schrute from The Office) Meme  Generator">
            <a:extLst>
              <a:ext uri="{FF2B5EF4-FFF2-40B4-BE49-F238E27FC236}">
                <a16:creationId xmlns:a16="http://schemas.microsoft.com/office/drawing/2014/main" id="{BC07D16C-2E4B-1427-C7F6-EB8B2533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0100"/>
            <a:ext cx="7620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70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1E4E-B2C7-CE74-3E56-D840E90D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198205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F3F-8F91-BFB0-5EFB-F399DB93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84404-FA74-2B2F-1B51-3C479FF3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For which T will the following compile successfully?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an instance of T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an instance of T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&gt;(a, b);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65621F-1E4F-E2E6-DE99-2A856083DE04}"/>
              </a:ext>
            </a:extLst>
          </p:cNvPr>
          <p:cNvSpPr txBox="1">
            <a:spLocks/>
          </p:cNvSpPr>
          <p:nvPr/>
        </p:nvSpPr>
        <p:spPr>
          <a:xfrm>
            <a:off x="7435701" y="1984011"/>
            <a:ext cx="3914998" cy="1737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must be true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a type </a:t>
            </a:r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for us to be able to use </a:t>
            </a:r>
            <a:r>
              <a:rPr lang="en-US" sz="2400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42E5-5801-2F6B-C40A-B99799D9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7B8-D194-496A-75FD-D2BAAB64C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How do we compare two IDs?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fabioi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Compiler error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7D5C2-FC30-A15D-8D3C-065D561AA6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>
                <a:solidFill>
                  <a:srgbClr val="7030A0"/>
                </a:solidFill>
              </a:rPr>
              <a:t>T</a:t>
            </a:r>
            <a:r>
              <a:rPr lang="en-US"/>
              <a:t> must have an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r>
              <a:rPr lang="en-US"/>
              <a:t> to make sense in this context</a:t>
            </a:r>
          </a:p>
        </p:txBody>
      </p:sp>
    </p:spTree>
    <p:extLst>
      <p:ext uri="{BB962C8B-B14F-4D97-AF65-F5344CB8AC3E}">
        <p14:creationId xmlns:p14="http://schemas.microsoft.com/office/powerpoint/2010/main" val="1333394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65DC-3360-497D-DC04-200D1851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0985-AA3C-FB3A-A81F-57B8A199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invalid operands to binary expression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~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note: in instantiation of function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specialization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'min&lt;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requested here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error generated.</a:t>
            </a:r>
          </a:p>
        </p:txBody>
      </p:sp>
    </p:spTree>
    <p:extLst>
      <p:ext uri="{BB962C8B-B14F-4D97-AF65-F5344CB8AC3E}">
        <p14:creationId xmlns:p14="http://schemas.microsoft.com/office/powerpoint/2010/main" val="1009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3A76-CDBE-5312-7A4E-8358EC453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0C34-E5AC-297A-BA79-B93C2AE5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0F76-08CD-194E-6D16-8647571FA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invalid operands to binary expression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~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note: in instantiation of function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specialization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'min&lt;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requested here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error generated.</a:t>
            </a:r>
          </a:p>
        </p:txBody>
      </p:sp>
    </p:spTree>
    <p:extLst>
      <p:ext uri="{BB962C8B-B14F-4D97-AF65-F5344CB8AC3E}">
        <p14:creationId xmlns:p14="http://schemas.microsoft.com/office/powerpoint/2010/main" val="153594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7F5A4-5F82-E23D-0FD9-05AE469F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C9C9-E03E-B722-B9AB-3CD0DE0B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4FBF-A3CE-64B9-2ACB-600550287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fabioi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500" b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sz="2500" b="0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endParaRPr lang="en-US" sz="2500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E4-1FFB-E3E5-60E9-7EF0FF9D99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instantiated our template, and only then did it spot the error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4352F4-1618-9C82-FEC8-DE565E7DD638}"/>
              </a:ext>
            </a:extLst>
          </p:cNvPr>
          <p:cNvSpPr txBox="1">
            <a:spLocks/>
          </p:cNvSpPr>
          <p:nvPr/>
        </p:nvSpPr>
        <p:spPr>
          <a:xfrm>
            <a:off x="7163571" y="5069811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”AHHH what do I do here! I don’t know how to compare two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endParaRPr lang="en-US" sz="200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6444E8-5108-DCBB-D1FB-0D1FCA609A4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270976" y="5618219"/>
            <a:ext cx="1892595" cy="2361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CA1A8C-9DEC-BEE7-CA07-83852EB68C5E}"/>
              </a:ext>
            </a:extLst>
          </p:cNvPr>
          <p:cNvSpPr txBox="1">
            <a:spLocks/>
          </p:cNvSpPr>
          <p:nvPr/>
        </p:nvSpPr>
        <p:spPr>
          <a:xfrm>
            <a:off x="8545188" y="2113168"/>
            <a:ext cx="3383645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”min for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coming right up!”</a:t>
            </a:r>
            <a:endParaRPr lang="en-US" sz="200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DD1FBF-7D84-3412-D54C-39933C151F7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500192" y="2897734"/>
            <a:ext cx="2044997" cy="531265"/>
          </a:xfrm>
          <a:prstGeom prst="curvedConnector3">
            <a:avLst>
              <a:gd name="adj1" fmla="val 10146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5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72E1-7B2A-C2D5-1E94-16879A2F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there more that templates can do?</a:t>
            </a:r>
          </a:p>
        </p:txBody>
      </p:sp>
    </p:spTree>
    <p:extLst>
      <p:ext uri="{BB962C8B-B14F-4D97-AF65-F5344CB8AC3E}">
        <p14:creationId xmlns:p14="http://schemas.microsoft.com/office/powerpoint/2010/main" val="3987173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3108-1DBF-22A4-6B4E-EBFFF42E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 only finds the error </a:t>
            </a:r>
            <a:r>
              <a:rPr lang="en-US" i="1">
                <a:solidFill>
                  <a:srgbClr val="D73A48"/>
                </a:solidFill>
              </a:rPr>
              <a:t>after</a:t>
            </a:r>
            <a:r>
              <a:rPr lang="en-US"/>
              <a:t> instantiation</a:t>
            </a:r>
          </a:p>
        </p:txBody>
      </p:sp>
    </p:spTree>
    <p:extLst>
      <p:ext uri="{BB962C8B-B14F-4D97-AF65-F5344CB8AC3E}">
        <p14:creationId xmlns:p14="http://schemas.microsoft.com/office/powerpoint/2010/main" val="1028872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763A-7BB8-8343-6951-ECEB9680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also requires an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31286-9FA1-ADB2-A79B-0359BF2B40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Bad templates can produce really confusing compiler errors…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6F3B23-1985-FA6B-C5A0-A96131C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4303073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E4009-FBE0-017F-7E62-C702FD47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878"/>
          <a:stretch/>
        </p:blipFill>
        <p:spPr>
          <a:xfrm>
            <a:off x="681960" y="3009721"/>
            <a:ext cx="7772400" cy="3635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8B083C-FB5E-8C61-0EA8-6AF69B345315}"/>
              </a:ext>
            </a:extLst>
          </p:cNvPr>
          <p:cNvSpPr txBox="1">
            <a:spLocks/>
          </p:cNvSpPr>
          <p:nvPr/>
        </p:nvSpPr>
        <p:spPr>
          <a:xfrm>
            <a:off x="7199423" y="4000751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error message continues to go on </a:t>
            </a:r>
            <a:r>
              <a:rPr lang="en-US" sz="36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😭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5FDB-6AF1-05AA-B0BE-13ED68FF1E98}"/>
              </a:ext>
            </a:extLst>
          </p:cNvPr>
          <p:cNvSpPr txBox="1">
            <a:spLocks/>
          </p:cNvSpPr>
          <p:nvPr/>
        </p:nvSpPr>
        <p:spPr>
          <a:xfrm>
            <a:off x="8756354" y="2454554"/>
            <a:ext cx="3330206" cy="9147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Recall: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 requires operator&lt;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8C158D-F46B-A5F5-1142-1B9FDBFDD54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917366" y="2828272"/>
            <a:ext cx="838988" cy="836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20A7-1B96-340E-00E5-743CB69C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problem for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2C8F5-793E-3646-5D38-A9BCA62B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eh... 3 I guess?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haelp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🥲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0F74-3E80-2F6B-14DC-FB23FBE5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1" y="3429000"/>
            <a:ext cx="11031870" cy="18444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C2F180-A5D1-2F8F-32FA-0F7173D442DA}"/>
              </a:ext>
            </a:extLst>
          </p:cNvPr>
          <p:cNvSpPr txBox="1">
            <a:spLocks/>
          </p:cNvSpPr>
          <p:nvPr/>
        </p:nvSpPr>
        <p:spPr>
          <a:xfrm>
            <a:off x="6811186" y="4993889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beginner: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Uhh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 Compiler, what the @!#* do you mean?”</a:t>
            </a:r>
          </a:p>
        </p:txBody>
      </p:sp>
    </p:spTree>
    <p:extLst>
      <p:ext uri="{BB962C8B-B14F-4D97-AF65-F5344CB8AC3E}">
        <p14:creationId xmlns:p14="http://schemas.microsoft.com/office/powerpoint/2010/main" val="9628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C33A-68CA-C4BD-250A-3A5B0F15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Idea: How do we put </a:t>
            </a:r>
            <a:r>
              <a:rPr lang="en-US">
                <a:solidFill>
                  <a:srgbClr val="D73A48"/>
                </a:solidFill>
              </a:rPr>
              <a:t>constraints</a:t>
            </a:r>
            <a:r>
              <a:rPr lang="en-US"/>
              <a:t> on templates?</a:t>
            </a:r>
          </a:p>
        </p:txBody>
      </p:sp>
    </p:spTree>
    <p:extLst>
      <p:ext uri="{BB962C8B-B14F-4D97-AF65-F5344CB8AC3E}">
        <p14:creationId xmlns:p14="http://schemas.microsoft.com/office/powerpoint/2010/main" val="1230173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22B7-5FAA-1841-B181-C5353E0C4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Templates are great, but the errors they produce when used incorrectly are unintuitive</a:t>
            </a:r>
          </a:p>
          <a:p>
            <a:r>
              <a:rPr lang="en-US"/>
              <a:t>How can we be up-front about what we require of a template type?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743D2-5EF1-13F4-A5B8-0A96E235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How do we put </a:t>
            </a:r>
            <a:r>
              <a:rPr lang="en-US" dirty="0">
                <a:solidFill>
                  <a:srgbClr val="D73A48"/>
                </a:solidFill>
              </a:rPr>
              <a:t>constraints</a:t>
            </a:r>
            <a:r>
              <a:rPr lang="en-US" dirty="0"/>
              <a:t> on templates?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F73963-58E7-B5A4-C340-96A1B9947698}"/>
              </a:ext>
            </a:extLst>
          </p:cNvPr>
          <p:cNvGrpSpPr/>
          <p:nvPr/>
        </p:nvGrpSpPr>
        <p:grpSpPr>
          <a:xfrm>
            <a:off x="393700" y="3429000"/>
            <a:ext cx="5409168" cy="2556954"/>
            <a:chOff x="686832" y="3670310"/>
            <a:chExt cx="4714507" cy="255695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45750EE-F659-9A8E-DDFD-D71B0BB91EEA}"/>
                </a:ext>
              </a:extLst>
            </p:cNvPr>
            <p:cNvSpPr txBox="1">
              <a:spLocks/>
            </p:cNvSpPr>
            <p:nvPr/>
          </p:nvSpPr>
          <p:spPr>
            <a:xfrm>
              <a:off x="686832" y="4353807"/>
              <a:ext cx="4714507" cy="18734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class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EmployeeList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 </a:t>
              </a:r>
            </a:p>
            <a:p>
              <a:r>
                <a:rPr lang="en-US" b="1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where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: </a:t>
              </a:r>
              <a:r>
                <a:rPr lang="en-US" err="1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notnull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Employee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IComparable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&gt;, </a:t>
              </a:r>
              <a:r>
                <a:rPr lang="en-US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new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98EF78-B2D3-B45A-3710-A38B8558607C}"/>
                </a:ext>
              </a:extLst>
            </p:cNvPr>
            <p:cNvSpPr txBox="1"/>
            <p:nvPr/>
          </p:nvSpPr>
          <p:spPr>
            <a:xfrm>
              <a:off x="686832" y="3670310"/>
              <a:ext cx="471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C#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B7098D-B4C5-A490-6958-07549DF6001E}"/>
              </a:ext>
            </a:extLst>
          </p:cNvPr>
          <p:cNvGrpSpPr/>
          <p:nvPr/>
        </p:nvGrpSpPr>
        <p:grpSpPr>
          <a:xfrm>
            <a:off x="6389134" y="3429000"/>
            <a:ext cx="5409168" cy="2556954"/>
            <a:chOff x="686832" y="3670310"/>
            <a:chExt cx="4714507" cy="2556954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BE1FDBB-8D86-954D-2F49-1D6498B5B140}"/>
                </a:ext>
              </a:extLst>
            </p:cNvPr>
            <p:cNvSpPr txBox="1">
              <a:spLocks/>
            </p:cNvSpPr>
            <p:nvPr/>
          </p:nvSpPr>
          <p:spPr>
            <a:xfrm>
              <a:off x="686832" y="4353807"/>
              <a:ext cx="4714507" cy="18734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class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b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ListObject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b="1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extends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Comparable&lt;</a:t>
              </a:r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&gt;&gt;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7BC07D-4932-581A-0B38-DD90F2CCB63A}"/>
                </a:ext>
              </a:extLst>
            </p:cNvPr>
            <p:cNvSpPr txBox="1"/>
            <p:nvPr/>
          </p:nvSpPr>
          <p:spPr>
            <a:xfrm>
              <a:off x="686832" y="3670310"/>
              <a:ext cx="471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D5EB-BEA3-7228-0E70-5DC1CE9C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Idea: How do we put constraints on templates?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C3B9-8A84-B68C-F201-E25EFCDF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FAF15-5256-B2FB-2133-26F07A3A08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shouldn’t instantiate a template unless all constraints are met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9FFC5D-9049-D864-D700-D8BA3F0FD19D}"/>
              </a:ext>
            </a:extLst>
          </p:cNvPr>
          <p:cNvSpPr txBox="1">
            <a:spLocks/>
          </p:cNvSpPr>
          <p:nvPr/>
        </p:nvSpPr>
        <p:spPr>
          <a:xfrm>
            <a:off x="7315200" y="2609672"/>
            <a:ext cx="4720856" cy="7150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must have </a:t>
            </a:r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FD8F2F-1B33-F4D3-78F0-2B37516D757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976037" y="2609672"/>
            <a:ext cx="2339163" cy="35754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36495A-3DE2-90CC-0455-C5EF6EC3EC3A}"/>
              </a:ext>
            </a:extLst>
          </p:cNvPr>
          <p:cNvSpPr txBox="1">
            <a:spLocks/>
          </p:cNvSpPr>
          <p:nvPr/>
        </p:nvSpPr>
        <p:spPr>
          <a:xfrm>
            <a:off x="7595486" y="4026688"/>
            <a:ext cx="4440570" cy="10200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must be an iterator type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CD05C-1814-B363-76B4-79F1904B115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76801" y="4536711"/>
            <a:ext cx="2718685" cy="5100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48D9DE-0ECF-1504-0C9C-6A1AFBBC2AD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876801" y="2967218"/>
            <a:ext cx="2438399" cy="6812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6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674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01EB-289D-6685-4F2F-C1FF629D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</a:t>
            </a:r>
            <a:r>
              <a:rPr lang="en-US">
                <a:solidFill>
                  <a:srgbClr val="D73A48"/>
                </a:solidFill>
              </a:rPr>
              <a:t>C++ concepts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5375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7ECD-7CE1-3A83-1AE9-E85AA5EB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6BF40-1475-F564-5FCD-00B8A16AE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87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66E9-4E73-B5B1-6532-32EA27E4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7D56-797F-9AB7-1F86-CEF465F5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ECF3-3A91-0619-B7FF-6A825C8D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 dirty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309235-A1DF-9133-8FB9-1A577F340DF2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4B5770-488D-DEAE-9174-0269579579D0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4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0399"/>
            <a:ext cx="9144000" cy="2387600"/>
          </a:xfrm>
        </p:spPr>
        <p:txBody>
          <a:bodyPr/>
          <a:lstStyle/>
          <a:p>
            <a:r>
              <a:rPr lang="en-US"/>
              <a:t>Lecture 9: </a:t>
            </a:r>
            <a:br>
              <a:rPr lang="en-US"/>
            </a:br>
            <a:r>
              <a:rPr lang="en-US"/>
              <a:t>Template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20A2-CA67-C41D-4FF6-084A6459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7BD5-4618-89D2-D8C4-072D9321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EE48-B2DE-1DC1-90E5-93381E219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F31825-F6B7-F9C5-96A0-362F37D9C831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33913B-48E6-A113-6886-FF780E06792C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84F5D5-153F-649A-A8F4-45A1340672A9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A0E111-58F8-09B4-AFD4-4802075F56C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00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027AF-CF21-0E48-013C-01DDDB58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F025B-F6A3-E63A-2FBF-1A6E9362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3FE8-BDF5-B69C-0E98-90EC0048C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7D0047-D84A-0386-4568-5E007C68AA10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8AA742-AE86-0272-D791-887F1291CD65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6A49E-610F-1D36-6C97-F0F347E4065C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0D028B-1FA0-8EFA-763F-6FED12B868A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B18D3F4-DF71-8D2A-433E-9B48A7037E4C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E29E9C-C52D-75EF-25B0-9B00D3C21E28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08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7FEF-FA35-DB7D-252E-39759BB5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8873-101D-8220-B4F8-DBA33C97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A162E-D93B-B3A6-EDED-49E42472F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E38982-FFC3-5BCD-5177-2D547946D6AA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B8592-4DEF-EE81-A94B-3FD13500A710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AF9B6B-DF98-0B0E-5933-4EA914ABBCA4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8D5B82-A361-9C7C-51ED-E25088BC24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0CB76AB-42C3-16C2-AC32-D8CAAAC078E6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6A15D4-0BE9-99D6-E027-BE521BB44FE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C30D5B3-83AB-4285-D4DB-46A23FC93E0A}"/>
              </a:ext>
            </a:extLst>
          </p:cNvPr>
          <p:cNvSpPr txBox="1">
            <a:spLocks/>
          </p:cNvSpPr>
          <p:nvPr/>
        </p:nvSpPr>
        <p:spPr>
          <a:xfrm>
            <a:off x="6698512" y="4894169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...and the result must be bool-like</a:t>
            </a:r>
          </a:p>
          <a:p>
            <a:r>
              <a:rPr lang="en-US" sz="2400" i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also a concept!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A0546-CC1A-769A-96CB-D3292BA2643F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716476" y="4894169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614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1B495-A8D4-9FBB-CB57-FFD0A4795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232B-0323-832F-C331-88C59B1C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6831-B445-67FF-2891-43A4918AF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4BEC7E-A97C-EEAE-CB95-956526AA6D9B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8D68C0-F107-AD9F-1B7E-CED55A1D04C4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719344-43E1-B81B-168F-EA5FE011AB1D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BE4ADB-9A26-124A-F701-7CB05AEA9F2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9562DD-F7E5-0657-0B6F-B4460629C9F1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4551E1-AF94-D5A6-0C1E-EF22AD01A7B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83D153A-C916-972D-473D-191DA7A55B5C}"/>
              </a:ext>
            </a:extLst>
          </p:cNvPr>
          <p:cNvSpPr txBox="1">
            <a:spLocks/>
          </p:cNvSpPr>
          <p:nvPr/>
        </p:nvSpPr>
        <p:spPr>
          <a:xfrm>
            <a:off x="6698512" y="4894169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...and the result must be bool-like</a:t>
            </a:r>
          </a:p>
          <a:p>
            <a:r>
              <a:rPr lang="en-US" sz="2400" i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also a concept!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47C8D-87BF-F92D-B403-90B576D0B04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716476" y="4894169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125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17F7-8EA7-2093-6E7B-77844E3D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322FD8-CCBF-42B3-E9B2-579569526A2D}"/>
              </a:ext>
            </a:extLst>
          </p:cNvPr>
          <p:cNvSpPr txBox="1">
            <a:spLocks/>
          </p:cNvSpPr>
          <p:nvPr/>
        </p:nvSpPr>
        <p:spPr>
          <a:xfrm>
            <a:off x="393700" y="3999157"/>
            <a:ext cx="11404600" cy="2228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Super slick shorthand for the above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46B2F01-0A0F-D25E-4FBF-287EB24EF17C}"/>
              </a:ext>
            </a:extLst>
          </p:cNvPr>
          <p:cNvSpPr/>
          <p:nvPr/>
        </p:nvSpPr>
        <p:spPr>
          <a:xfrm>
            <a:off x="5787656" y="2927634"/>
            <a:ext cx="616688" cy="1053937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D77E8-02C0-CFFC-1D2C-1CAEE20BE15F}"/>
              </a:ext>
            </a:extLst>
          </p:cNvPr>
          <p:cNvSpPr txBox="1">
            <a:spLocks/>
          </p:cNvSpPr>
          <p:nvPr/>
        </p:nvSpPr>
        <p:spPr>
          <a:xfrm>
            <a:off x="393700" y="1541418"/>
            <a:ext cx="11404600" cy="17060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8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DCA7-7EC3-446C-A2FD-535CD349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 greatly improve compiler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443B5-25E0-6029-47AE-D0837ADA18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Here’s the error from before when instantiating a set </a:t>
            </a:r>
            <a:r>
              <a:rPr lang="en-US" b="1"/>
              <a:t>without</a:t>
            </a:r>
            <a:r>
              <a:rPr lang="en-US"/>
              <a:t> a concept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8F425-D412-481C-C5D0-BA8AD9EC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6878"/>
          <a:stretch/>
        </p:blipFill>
        <p:spPr>
          <a:xfrm>
            <a:off x="691412" y="2190251"/>
            <a:ext cx="7291791" cy="40370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6FCD7C-1492-1AC7-9103-D866737F7E9D}"/>
              </a:ext>
            </a:extLst>
          </p:cNvPr>
          <p:cNvSpPr txBox="1">
            <a:spLocks/>
          </p:cNvSpPr>
          <p:nvPr/>
        </p:nvSpPr>
        <p:spPr>
          <a:xfrm>
            <a:off x="6935677" y="2447766"/>
            <a:ext cx="4862623" cy="12098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6" name="Picture 2" descr="Checked the Yap Meter to see what it's predicting for stream tonight :  r/PaymoneyWubby">
            <a:extLst>
              <a:ext uri="{FF2B5EF4-FFF2-40B4-BE49-F238E27FC236}">
                <a16:creationId xmlns:a16="http://schemas.microsoft.com/office/drawing/2014/main" id="{D03D70D3-52EC-ED37-7116-8684777C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77" y="3915115"/>
            <a:ext cx="4862623" cy="260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4AD0F-9C0A-37FE-EB1C-5B5E77BFA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2B0F-8FDE-800A-3A36-19674124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 greatly improve compiler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340B-8CB6-8DC3-F78A-F2480C32B0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Here’s the error when instantiating a set </a:t>
            </a:r>
            <a:r>
              <a:rPr lang="en-US" b="1"/>
              <a:t>with </a:t>
            </a:r>
            <a:r>
              <a:rPr lang="en-US"/>
              <a:t>a concept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379923-8BC4-03BF-A05D-9671C10DF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2208621"/>
            <a:ext cx="11475272" cy="2868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EDC760-8922-A9F3-6116-0B66D395A661}"/>
              </a:ext>
            </a:extLst>
          </p:cNvPr>
          <p:cNvSpPr txBox="1">
            <a:spLocks/>
          </p:cNvSpPr>
          <p:nvPr/>
        </p:nvSpPr>
        <p:spPr>
          <a:xfrm>
            <a:off x="1903524" y="5341192"/>
            <a:ext cx="4862623" cy="12098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2050" name="Picture 2" descr="Aww Gee Thanks GIF - Aww Gee Thanks Appreciate It - Discover &amp; Share GIFs">
            <a:extLst>
              <a:ext uri="{FF2B5EF4-FFF2-40B4-BE49-F238E27FC236}">
                <a16:creationId xmlns:a16="http://schemas.microsoft.com/office/drawing/2014/main" id="{BC32C76A-FA8B-AF2C-F55D-CEB283FC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44" y="4240418"/>
            <a:ext cx="4064000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7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55580-814B-A373-CB6D-AF89A618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comes with many built-in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AFCA-E39C-996F-1C3D-F92F9EB4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579674"/>
            <a:ext cx="9588500" cy="48975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744BA-3DA8-D374-B7DC-7F5FFA2BE4C4}"/>
              </a:ext>
            </a:extLst>
          </p:cNvPr>
          <p:cNvSpPr txBox="1"/>
          <p:nvPr/>
        </p:nvSpPr>
        <p:spPr>
          <a:xfrm>
            <a:off x="9428324" y="5976884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898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3D909-0B1D-171D-6D03-C2CFEDBD4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73" y="2359302"/>
            <a:ext cx="7623249" cy="26847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465485-6A26-75DD-F69C-E565D1B9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…including iterator concepts!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8B7912-6F3D-EE13-D3B8-92542B0C4EB8}"/>
              </a:ext>
            </a:extLst>
          </p:cNvPr>
          <p:cNvGrpSpPr/>
          <p:nvPr/>
        </p:nvGrpSpPr>
        <p:grpSpPr>
          <a:xfrm>
            <a:off x="7608663" y="1349285"/>
            <a:ext cx="3861554" cy="3861554"/>
            <a:chOff x="6679564" y="1527986"/>
            <a:chExt cx="3772657" cy="377265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A7FC9A-9295-B19D-47F0-421F6F329F89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820893-DFCC-E8A1-912A-4529D671E1E4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675BD3-06A7-A9A7-AB32-DF910A2ABE98}"/>
              </a:ext>
            </a:extLst>
          </p:cNvPr>
          <p:cNvGrpSpPr/>
          <p:nvPr/>
        </p:nvGrpSpPr>
        <p:grpSpPr>
          <a:xfrm>
            <a:off x="8692137" y="3075865"/>
            <a:ext cx="2726760" cy="2726758"/>
            <a:chOff x="6679564" y="1527986"/>
            <a:chExt cx="3772657" cy="37726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CAC9CD-12B7-600E-DCFC-022D163A1F3D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D70345-D87F-D535-4CD5-851225516B4A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7488DF-82DC-1933-90F2-5675CD8C6BDB}"/>
              </a:ext>
            </a:extLst>
          </p:cNvPr>
          <p:cNvGrpSpPr/>
          <p:nvPr/>
        </p:nvGrpSpPr>
        <p:grpSpPr>
          <a:xfrm>
            <a:off x="7929309" y="1661890"/>
            <a:ext cx="3236342" cy="3236342"/>
            <a:chOff x="6679564" y="1527986"/>
            <a:chExt cx="3772657" cy="37726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EF7E5D-5C2D-534C-4F50-4762EF0EC4F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1AA260-0446-AB1D-4EE2-C33ADCB8BC31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5F365D-FC46-FC36-4E9B-9211225342E8}"/>
              </a:ext>
            </a:extLst>
          </p:cNvPr>
          <p:cNvGrpSpPr/>
          <p:nvPr/>
        </p:nvGrpSpPr>
        <p:grpSpPr>
          <a:xfrm>
            <a:off x="8223463" y="1956041"/>
            <a:ext cx="2648040" cy="2648040"/>
            <a:chOff x="6679564" y="1527986"/>
            <a:chExt cx="3772657" cy="37726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6427F9-49A8-0A93-91B5-0BB017162FC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86CC29-F758-A625-D40B-ED319F7DC443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F9BF3D-B5BC-3EF0-2A11-5EDF48CBD936}"/>
              </a:ext>
            </a:extLst>
          </p:cNvPr>
          <p:cNvGrpSpPr/>
          <p:nvPr/>
        </p:nvGrpSpPr>
        <p:grpSpPr>
          <a:xfrm>
            <a:off x="8546271" y="2282724"/>
            <a:ext cx="2005192" cy="2005192"/>
            <a:chOff x="6803594" y="1652016"/>
            <a:chExt cx="3524599" cy="352459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F9032-4146-E561-62E0-2190065EDD6E}"/>
                </a:ext>
              </a:extLst>
            </p:cNvPr>
            <p:cNvSpPr/>
            <p:nvPr/>
          </p:nvSpPr>
          <p:spPr>
            <a:xfrm>
              <a:off x="6803594" y="1652016"/>
              <a:ext cx="3524599" cy="352459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A8B58D-BD25-20DB-A7E4-B31684566E84}"/>
                </a:ext>
              </a:extLst>
            </p:cNvPr>
            <p:cNvSpPr txBox="1"/>
            <p:nvPr/>
          </p:nvSpPr>
          <p:spPr>
            <a:xfrm>
              <a:off x="7182458" y="2030879"/>
              <a:ext cx="2766878" cy="2766874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356935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Random Access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713B79-D689-8721-59F3-276540D90600}"/>
              </a:ext>
            </a:extLst>
          </p:cNvPr>
          <p:cNvSpPr txBox="1"/>
          <p:nvPr/>
        </p:nvSpPr>
        <p:spPr>
          <a:xfrm>
            <a:off x="7280579" y="6044852"/>
            <a:ext cx="451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Remember our iterator types?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A256DD-EB9E-69BB-B8D7-77E679A481D3}"/>
              </a:ext>
            </a:extLst>
          </p:cNvPr>
          <p:cNvSpPr txBox="1"/>
          <p:nvPr/>
        </p:nvSpPr>
        <p:spPr>
          <a:xfrm>
            <a:off x="6918919" y="4662384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747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6526-366A-5FB2-8350-7F87D15F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up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4FCC-0C54-74C6-C632-8F42468D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WHY DOES THIS NOT WORK?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4EEAB-8F9E-E23F-3339-57FF6CAE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3745036"/>
            <a:ext cx="11802140" cy="10989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dog with its eyes closed&#10;&#10;Description automatically generated">
            <a:extLst>
              <a:ext uri="{FF2B5EF4-FFF2-40B4-BE49-F238E27FC236}">
                <a16:creationId xmlns:a16="http://schemas.microsoft.com/office/drawing/2014/main" id="{BEAAEA0D-B121-E584-B3FD-FBD95C66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47" y="4354306"/>
            <a:ext cx="3128846" cy="23324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29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extend template classes to functions? Code demo!</a:t>
            </a:r>
          </a:p>
          <a:p>
            <a:r>
              <a:rPr lang="en-US"/>
              <a:t>Concepts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make C++ templates sane?</a:t>
            </a:r>
          </a:p>
          <a:p>
            <a:r>
              <a:rPr lang="en-US"/>
              <a:t>Variadic Templates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do we build functions that accept a variable number of arguments?</a:t>
            </a:r>
          </a:p>
          <a:p>
            <a:r>
              <a:rPr lang="en-US"/>
              <a:t>Template Metaprogramming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do we run code at compile time?	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C19FA-1A4A-ABBE-A414-923B1547D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Two reasons to use concepts</a:t>
            </a:r>
          </a:p>
          <a:p>
            <a:pPr lvl="1" indent="-337820"/>
            <a:r>
              <a:rPr lang="en-US"/>
              <a:t>Better compiler error messages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pPr lvl="1" indent="-337820"/>
            <a:r>
              <a:rPr lang="en-US"/>
              <a:t>Better IDE support (</a:t>
            </a:r>
            <a:r>
              <a:rPr lang="en-US" err="1"/>
              <a:t>Intellisense</a:t>
            </a:r>
            <a:r>
              <a:rPr lang="en-US"/>
              <a:t>/autocomplete, etc.)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r>
              <a:rPr lang="en-US"/>
              <a:t>Concepts are still a new feature</a:t>
            </a:r>
            <a:endParaRPr lang="en-US">
              <a:ea typeface="Open Sans Light"/>
              <a:cs typeface="Open Sans Light"/>
            </a:endParaRPr>
          </a:p>
          <a:p>
            <a:pPr lvl="1" indent="-337820"/>
            <a:r>
              <a:rPr lang="en-US"/>
              <a:t>STL does not yet support them fully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pPr lvl="1" indent="-337820"/>
            <a:r>
              <a:rPr lang="en-US"/>
              <a:t>We’ll talk more about this on Thursday!</a:t>
            </a:r>
            <a:endParaRPr lang="en-US">
              <a:ea typeface="Open Sans Light" panose="020B0604020202020204"/>
              <a:cs typeface="Open Sans Light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A36CE-3622-76D5-65A4-10B1892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Concepts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3304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6993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2B233-1375-9B3F-2B6D-650791A3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CA76-5CFC-4C5B-D57E-CF1B8BD3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</p:spTree>
    <p:extLst>
      <p:ext uri="{BB962C8B-B14F-4D97-AF65-F5344CB8AC3E}">
        <p14:creationId xmlns:p14="http://schemas.microsoft.com/office/powerpoint/2010/main" val="743725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7320-D668-E7FC-27CA-78E3F1DB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create a function that accepts a </a:t>
            </a:r>
            <a:r>
              <a:rPr lang="en-US">
                <a:solidFill>
                  <a:srgbClr val="D73A48"/>
                </a:solidFill>
              </a:rPr>
              <a:t>variable number </a:t>
            </a:r>
            <a:r>
              <a:rPr lang="en-US"/>
              <a:t>of parameters?</a:t>
            </a:r>
          </a:p>
        </p:txBody>
      </p:sp>
    </p:spTree>
    <p:extLst>
      <p:ext uri="{BB962C8B-B14F-4D97-AF65-F5344CB8AC3E}">
        <p14:creationId xmlns:p14="http://schemas.microsoft.com/office/powerpoint/2010/main" val="3258500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A211-7878-C180-A7CB-2D4600C3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4987-B1CD-0798-6452-7DC39661E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about this?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or this?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B2C18-D363-CB75-9E63-E9EE3F82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DA47-D6F1-6A41-A2CB-01235ED1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BE25-1390-1098-7B7D-E1BABF02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91440" bIns="91440"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6A794F-72D4-DA19-885D-5EFCD8C12E4C}"/>
              </a:ext>
            </a:extLst>
          </p:cNvPr>
          <p:cNvSpPr txBox="1">
            <a:spLocks/>
          </p:cNvSpPr>
          <p:nvPr/>
        </p:nvSpPr>
        <p:spPr>
          <a:xfrm>
            <a:off x="7290095" y="2510488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 element overload calls 2 element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E4E3D1-96BA-54D3-36C1-BC72F70AD1F7}"/>
              </a:ext>
            </a:extLst>
          </p:cNvPr>
          <p:cNvSpPr txBox="1">
            <a:spLocks/>
          </p:cNvSpPr>
          <p:nvPr/>
        </p:nvSpPr>
        <p:spPr>
          <a:xfrm>
            <a:off x="7290095" y="3754731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 element overload calls 3 element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BC5BA3-7237-4893-4BFE-5474DB2FDA6E}"/>
              </a:ext>
            </a:extLst>
          </p:cNvPr>
          <p:cNvSpPr txBox="1">
            <a:spLocks/>
          </p:cNvSpPr>
          <p:nvPr/>
        </p:nvSpPr>
        <p:spPr>
          <a:xfrm>
            <a:off x="7290095" y="5464849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Seems almost recursive!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5D99AF-601F-88C8-0965-208B7A43C86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178595" y="3026921"/>
            <a:ext cx="3111500" cy="4020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41D1C9-1C59-D137-3B65-013030C112E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547937" y="4271164"/>
            <a:ext cx="2742158" cy="10454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D323-684F-06D1-C7CA-747C9C59B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0B1F-0745-E780-06A9-10A19B8F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0835-FC54-BC6C-18C2-E7418EA6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This works now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and this works too!</a:t>
            </a:r>
          </a:p>
          <a:p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6.7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8.9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9.1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4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🙄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Time to write 7 overloads I guess...</a:t>
            </a:r>
            <a:endParaRPr lang="en-US" b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9E07-BBAC-F21D-59A7-8993B0E5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Wait... Templates are all about </a:t>
            </a:r>
            <a:r>
              <a:rPr lang="en-US">
                <a:solidFill>
                  <a:srgbClr val="D73A48"/>
                </a:solidFill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36502353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D5AA-68DA-0147-0DA5-2018317A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the compiler write the overloads for us?</a:t>
            </a:r>
          </a:p>
        </p:txBody>
      </p:sp>
    </p:spTree>
    <p:extLst>
      <p:ext uri="{BB962C8B-B14F-4D97-AF65-F5344CB8AC3E}">
        <p14:creationId xmlns:p14="http://schemas.microsoft.com/office/powerpoint/2010/main" val="2301354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7314-4187-8574-5692-33EB7B28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Yes! Templates + recursion 🎉🤯</a:t>
            </a:r>
          </a:p>
        </p:txBody>
      </p:sp>
    </p:spTree>
    <p:extLst>
      <p:ext uri="{BB962C8B-B14F-4D97-AF65-F5344CB8AC3E}">
        <p14:creationId xmlns:p14="http://schemas.microsoft.com/office/powerpoint/2010/main" val="284637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B3E9-E7CB-29B8-B3F0-B23C4A43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90308"/>
            <a:ext cx="11404600" cy="2477384"/>
          </a:xfrm>
        </p:spPr>
        <p:txBody>
          <a:bodyPr/>
          <a:lstStyle/>
          <a:p>
            <a:r>
              <a:rPr lang="en-US"/>
              <a:t>We may not get through everything today!</a:t>
            </a:r>
            <a:br>
              <a:rPr lang="en-US"/>
            </a:br>
            <a:br>
              <a:rPr lang="en-US"/>
            </a:br>
            <a:r>
              <a:rPr lang="en-US" b="0">
                <a:solidFill>
                  <a:srgbClr val="626B74"/>
                </a:solidFill>
              </a:rPr>
              <a:t>(Slides are posted if you want to review after)</a:t>
            </a:r>
          </a:p>
        </p:txBody>
      </p:sp>
    </p:spTree>
    <p:extLst>
      <p:ext uri="{BB962C8B-B14F-4D97-AF65-F5344CB8AC3E}">
        <p14:creationId xmlns:p14="http://schemas.microsoft.com/office/powerpoint/2010/main" val="40721432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B617-4EA0-6CE1-12B2-D38BF208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0061E-750F-57BC-4A18-25D659693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Passing a vector&lt;double&gt; here!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Note the { } braces (uniform initialized vector)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D93B-8114-536C-D873-97B87322CD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55458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62C9-A48F-C868-E431-4C55B68E9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BB6D-D36F-24EA-188D-DB2018BF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1FE0-E6F9-193A-EA75-DDBE851D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704B8-1A52-F453-2C23-AD5D186F2A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113BE4-F0C3-374B-5CBB-F800B6EAC3E7}"/>
              </a:ext>
            </a:extLst>
          </p:cNvPr>
          <p:cNvSpPr txBox="1">
            <a:spLocks/>
          </p:cNvSpPr>
          <p:nvPr/>
        </p:nvSpPr>
        <p:spPr>
          <a:xfrm>
            <a:off x="7277391" y="5143486"/>
            <a:ext cx="4720856" cy="14508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Talk to a partner for 60s. What should the last two lines be?</a:t>
            </a:r>
          </a:p>
        </p:txBody>
      </p:sp>
    </p:spTree>
    <p:extLst>
      <p:ext uri="{BB962C8B-B14F-4D97-AF65-F5344CB8AC3E}">
        <p14:creationId xmlns:p14="http://schemas.microsoft.com/office/powerpoint/2010/main" val="11498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CF24-0307-0BA5-EE81-7400D4E71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62BA-A175-B827-FDA2-BE3A57B7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935D-5DB7-AF49-EB1E-003BA4B7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1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B9D69-BA45-F5D9-C90F-7DB4141629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1A7AF1-4CCB-5799-9C20-ADF751D4AF7E}"/>
              </a:ext>
            </a:extLst>
          </p:cNvPr>
          <p:cNvSpPr txBox="1">
            <a:spLocks/>
          </p:cNvSpPr>
          <p:nvPr/>
        </p:nvSpPr>
        <p:spPr>
          <a:xfrm>
            <a:off x="7299694" y="4642387"/>
            <a:ext cx="4720856" cy="1938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we only have one element, return that element!</a:t>
            </a:r>
          </a:p>
        </p:txBody>
      </p:sp>
    </p:spTree>
    <p:extLst>
      <p:ext uri="{BB962C8B-B14F-4D97-AF65-F5344CB8AC3E}">
        <p14:creationId xmlns:p14="http://schemas.microsoft.com/office/powerpoint/2010/main" val="2250015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EBD0-163D-3A2E-63D5-48CD35E2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42B1-0638-6B1D-65A4-0E5EB830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2001D-1A36-9CD1-9150-38EA2C86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1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1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8D899-2288-499B-F9B1-35138B9DEF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C4E2A-2826-1527-67F2-42C5679A7700}"/>
              </a:ext>
            </a:extLst>
          </p:cNvPr>
          <p:cNvSpPr txBox="1">
            <a:spLocks/>
          </p:cNvSpPr>
          <p:nvPr/>
        </p:nvSpPr>
        <p:spPr>
          <a:xfrm>
            <a:off x="7299694" y="4888523"/>
            <a:ext cx="4720856" cy="17504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Recursive Case: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compare first element to min of remaining elements!</a:t>
            </a:r>
          </a:p>
        </p:txBody>
      </p:sp>
    </p:spTree>
    <p:extLst>
      <p:ext uri="{BB962C8B-B14F-4D97-AF65-F5344CB8AC3E}">
        <p14:creationId xmlns:p14="http://schemas.microsoft.com/office/powerpoint/2010/main" val="41315468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2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6CC33-C1B0-1D46-82C9-4A4B2424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8849-CD8B-DBC6-FA0A-DA950E44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D68-EFF3-E42B-EAF1-75EF11452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8C67-49D7-2BA4-7D22-3844C6671A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2815FB-F9D0-51D9-1D9C-D36678D73065}"/>
              </a:ext>
            </a:extLst>
          </p:cNvPr>
          <p:cNvSpPr txBox="1">
            <a:spLocks/>
          </p:cNvSpPr>
          <p:nvPr/>
        </p:nvSpPr>
        <p:spPr>
          <a:xfrm>
            <a:off x="7275631" y="4902631"/>
            <a:ext cx="4720856" cy="16918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solution is correct. But does anyone see any </a:t>
            </a:r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inefficiencies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0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36BC-B8BB-A7F7-0DA8-9013A679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problems with this approach…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0E2C-6D06-1841-0DE0-F1AD955B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886891"/>
            <a:ext cx="11404600" cy="3435531"/>
          </a:xfrm>
        </p:spPr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Passing a vector&lt;double&gt; here!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Note the { } braces (list initialized vector)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B5214-D394-50F8-FE94-95516EC479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201784"/>
          </a:xfrm>
        </p:spPr>
        <p:txBody>
          <a:bodyPr>
            <a:normAutofit/>
          </a:bodyPr>
          <a:lstStyle/>
          <a:p>
            <a:r>
              <a:rPr lang="en-US"/>
              <a:t>It recursively copies the vector (can avoid with wrapper function!)</a:t>
            </a:r>
          </a:p>
          <a:p>
            <a:r>
              <a:rPr lang="en-US"/>
              <a:t>Must allocate a vector for every call (unavoidable overhead)</a:t>
            </a:r>
          </a:p>
        </p:txBody>
      </p:sp>
    </p:spTree>
    <p:extLst>
      <p:ext uri="{BB962C8B-B14F-4D97-AF65-F5344CB8AC3E}">
        <p14:creationId xmlns:p14="http://schemas.microsoft.com/office/powerpoint/2010/main" val="35696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987D-F757-512A-0EBC-CC33A2AA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11CA-063F-C341-F97F-1B6295D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we would like to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8C0A-6411-7BC0-2A9B-A7B8DF78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This works now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and this works too!</a:t>
            </a:r>
          </a:p>
          <a:p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just works!</a:t>
            </a:r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6.7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8.9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9.1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75563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64294-AA54-7A1C-01A5-0FEE2EB6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4EB1-F715-859B-54AC-88AD28A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DFCB-C7EE-BEA9-B76E-27D121F1F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91440" bIns="91440"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8F301E-234F-7C73-C567-0C935AD2D982}"/>
              </a:ext>
            </a:extLst>
          </p:cNvPr>
          <p:cNvSpPr txBox="1">
            <a:spLocks/>
          </p:cNvSpPr>
          <p:nvPr/>
        </p:nvSpPr>
        <p:spPr>
          <a:xfrm>
            <a:off x="7290095" y="2510488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 element overload calls 2 element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D48F32-A678-EC1D-D3D6-00D3DCAE99C4}"/>
              </a:ext>
            </a:extLst>
          </p:cNvPr>
          <p:cNvSpPr txBox="1">
            <a:spLocks/>
          </p:cNvSpPr>
          <p:nvPr/>
        </p:nvSpPr>
        <p:spPr>
          <a:xfrm>
            <a:off x="7290095" y="3754731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 element overload calls 3 element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E54B4FB-1185-DEDA-746B-A9F940DE2C5F}"/>
              </a:ext>
            </a:extLst>
          </p:cNvPr>
          <p:cNvSpPr txBox="1">
            <a:spLocks/>
          </p:cNvSpPr>
          <p:nvPr/>
        </p:nvSpPr>
        <p:spPr>
          <a:xfrm>
            <a:off x="7290095" y="5464849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Seems almost recursive!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5852AF-6288-840E-74B7-1E09B05ED78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178595" y="3026921"/>
            <a:ext cx="3111500" cy="4020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29E157-2EA1-836F-81F7-72BF5D7C6EFB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547937" y="4271164"/>
            <a:ext cx="2742158" cy="10454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01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07A1-A932-8793-30CF-7601FA9E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Introducing… </a:t>
            </a:r>
            <a:r>
              <a:rPr lang="en-US">
                <a:solidFill>
                  <a:srgbClr val="D73A48"/>
                </a:solidFill>
              </a:rPr>
              <a:t>variadic templates</a:t>
            </a:r>
          </a:p>
        </p:txBody>
      </p:sp>
    </p:spTree>
    <p:extLst>
      <p:ext uri="{BB962C8B-B14F-4D97-AF65-F5344CB8AC3E}">
        <p14:creationId xmlns:p14="http://schemas.microsoft.com/office/powerpoint/2010/main" val="332329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8504</Words>
  <Application>Microsoft Office PowerPoint</Application>
  <PresentationFormat>Widescreen</PresentationFormat>
  <Paragraphs>1175</Paragraphs>
  <Slides>149</Slides>
  <Notes>15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0" baseType="lpstr">
      <vt:lpstr>Office Theme</vt:lpstr>
      <vt:lpstr>Welcome back! Link to Attendance Form ↓</vt:lpstr>
      <vt:lpstr>Recall: What are templates?</vt:lpstr>
      <vt:lpstr>Recall: What are templates?</vt:lpstr>
      <vt:lpstr>Recall: What are templates?</vt:lpstr>
      <vt:lpstr>Recall: Template Instantiation</vt:lpstr>
      <vt:lpstr>Is there more that templates can do?</vt:lpstr>
      <vt:lpstr>Lecture 9:  Template Functions</vt:lpstr>
      <vt:lpstr>Today’s Agenda</vt:lpstr>
      <vt:lpstr>We may not get through everything today!  (Slides are posted if you want to review after)</vt:lpstr>
      <vt:lpstr>PowerPoint Presentation</vt:lpstr>
      <vt:lpstr>Template Functions</vt:lpstr>
      <vt:lpstr>Bjarne has a problem…</vt:lpstr>
      <vt:lpstr>Writing a min function</vt:lpstr>
      <vt:lpstr>Writing a min function</vt:lpstr>
      <vt:lpstr>One solution: function overloading</vt:lpstr>
      <vt:lpstr>🤔 Hmm… this looks familiar!</vt:lpstr>
      <vt:lpstr>We can use templates!</vt:lpstr>
      <vt:lpstr>Let’s take this…</vt:lpstr>
      <vt:lpstr>…and turn it into this!</vt:lpstr>
      <vt:lpstr>A template is like a factory</vt:lpstr>
      <vt:lpstr>Remember: templates vs. functions</vt:lpstr>
      <vt:lpstr>Template functions</vt:lpstr>
      <vt:lpstr>PowerPoint Presentation</vt:lpstr>
      <vt:lpstr>How do we call template functions?</vt:lpstr>
      <vt:lpstr>Option A: explicit instantiation</vt:lpstr>
      <vt:lpstr>Option A: explicit instantiation</vt:lpstr>
      <vt:lpstr>Key Idea: Templates automate code generation</vt:lpstr>
      <vt:lpstr>Option B: implicit instantiation</vt:lpstr>
      <vt:lpstr>Implicit instantiation is kind of like auto</vt:lpstr>
      <vt:lpstr>Implicit instantiation is kind of like auto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Pro tip: Use IDE to see instantiation types</vt:lpstr>
      <vt:lpstr>PowerPoint Presentation</vt:lpstr>
      <vt:lpstr>Code Demo</vt:lpstr>
      <vt:lpstr>Q: Where do we use template functions in practice?</vt:lpstr>
      <vt:lpstr>A: All over the place!</vt:lpstr>
      <vt:lpstr>Writing a find function</vt:lpstr>
      <vt:lpstr>Writing a find function</vt:lpstr>
      <vt:lpstr>Recall: we have many iterator types!</vt:lpstr>
      <vt:lpstr>But they all share the same interface!</vt:lpstr>
      <vt:lpstr>This definition is too specific!</vt:lpstr>
      <vt:lpstr>Writing a find function</vt:lpstr>
      <vt:lpstr>PowerPoint Presentation</vt:lpstr>
      <vt:lpstr>Let’s write a template function!</vt:lpstr>
      <vt:lpstr>Writing a find function… but templated</vt:lpstr>
      <vt:lpstr>PowerPoint Presentation</vt:lpstr>
      <vt:lpstr>find function in the STL</vt:lpstr>
      <vt:lpstr>PowerPoint Presentation</vt:lpstr>
      <vt:lpstr>Concepts</vt:lpstr>
      <vt:lpstr>Back to our min function</vt:lpstr>
      <vt:lpstr>Back to our min function</vt:lpstr>
      <vt:lpstr>What happened?</vt:lpstr>
      <vt:lpstr>What happened?</vt:lpstr>
      <vt:lpstr>What happened?</vt:lpstr>
      <vt:lpstr>Compiler only finds the error after instantiation</vt:lpstr>
      <vt:lpstr>Recall: std::set also requires an operator&lt;</vt:lpstr>
      <vt:lpstr>Also a problem for our find function</vt:lpstr>
      <vt:lpstr>Idea: How do we put constraints on templates?</vt:lpstr>
      <vt:lpstr>Idea: How do we put constraints on templates?</vt:lpstr>
      <vt:lpstr>Idea: How do we put constraints on templates?</vt:lpstr>
      <vt:lpstr>PowerPoint Presentation</vt:lpstr>
      <vt:lpstr>Introducing C++ concepts!</vt:lpstr>
      <vt:lpstr>Creating a Comparable concept</vt:lpstr>
      <vt:lpstr>Creating a Comparable concept</vt:lpstr>
      <vt:lpstr>Creating a Comparable concept</vt:lpstr>
      <vt:lpstr>Creating a Comparable concept</vt:lpstr>
      <vt:lpstr>Creating a Comparable concept</vt:lpstr>
      <vt:lpstr>Creating a Comparable concept</vt:lpstr>
      <vt:lpstr>Using our Comparable concept</vt:lpstr>
      <vt:lpstr>Concepts greatly improve compiler errors</vt:lpstr>
      <vt:lpstr>Concepts greatly improve compiler errors</vt:lpstr>
      <vt:lpstr>C++ comes with many built-in concepts</vt:lpstr>
      <vt:lpstr>…including iterator concepts!</vt:lpstr>
      <vt:lpstr>Fixing up our find function</vt:lpstr>
      <vt:lpstr>Concepts recap</vt:lpstr>
      <vt:lpstr>PowerPoint Presentation</vt:lpstr>
      <vt:lpstr>Variadic Templates</vt:lpstr>
      <vt:lpstr>How do we create a function that accepts a variable number of parameters?</vt:lpstr>
      <vt:lpstr>Back to our min function</vt:lpstr>
      <vt:lpstr>One solution: function overloading</vt:lpstr>
      <vt:lpstr>One solution: function overloading</vt:lpstr>
      <vt:lpstr>Wait... Templates are all about code generation</vt:lpstr>
      <vt:lpstr>Can the compiler write the overloads for us?</vt:lpstr>
      <vt:lpstr>Yes! Templates + recursion 🎉🤯</vt:lpstr>
      <vt:lpstr>But first… a (slightly) different solution</vt:lpstr>
      <vt:lpstr>But first... a (slightly) different solution</vt:lpstr>
      <vt:lpstr>But first... a (slightly) different solution</vt:lpstr>
      <vt:lpstr>But first... a (slightly) different solution</vt:lpstr>
      <vt:lpstr>PowerPoint Presentation</vt:lpstr>
      <vt:lpstr>But first... a (slightly) different solution</vt:lpstr>
      <vt:lpstr>Some problems with this approach…</vt:lpstr>
      <vt:lpstr>What we would like to have</vt:lpstr>
      <vt:lpstr>Recall: function overloading</vt:lpstr>
      <vt:lpstr>Introducing… variadic templates</vt:lpstr>
      <vt:lpstr>Variadic Templates</vt:lpstr>
      <vt:lpstr>Variadic Templates</vt:lpstr>
      <vt:lpstr>Variadic Templates</vt:lpstr>
      <vt:lpstr>Variadic Templates</vt:lpstr>
      <vt:lpstr>Variadic Templates</vt:lpstr>
      <vt:lpstr>Variadic Templates</vt:lpstr>
      <vt:lpstr>Variadic Templates</vt:lpstr>
      <vt:lpstr>Phew… this is a lot to unpack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 just happened?</vt:lpstr>
      <vt:lpstr>PowerPoint Presentation</vt:lpstr>
      <vt:lpstr>Variadic types don’t have to be the same</vt:lpstr>
      <vt:lpstr>Variadic types don’t have to be homogeneous</vt:lpstr>
      <vt:lpstr>We can’t just use a vector…</vt:lpstr>
      <vt:lpstr>Implementing format</vt:lpstr>
      <vt:lpstr>What happens when we instantiate format?</vt:lpstr>
      <vt:lpstr>Variadic templates recap</vt:lpstr>
      <vt:lpstr>Template Metaprogramming</vt:lpstr>
      <vt:lpstr>How can we do work at compile time?</vt:lpstr>
      <vt:lpstr>TMP Basics: Factorial</vt:lpstr>
      <vt:lpstr>Template instantiations for Factorial&lt;7&gt;</vt:lpstr>
      <vt:lpstr>Output assembly of Factorial&lt;7&gt;</vt:lpstr>
      <vt:lpstr>PowerPoint Presentation</vt:lpstr>
      <vt:lpstr>Another example: Fibonacci</vt:lpstr>
      <vt:lpstr>What is TMP?</vt:lpstr>
      <vt:lpstr>How is TMP used in the real world?</vt:lpstr>
      <vt:lpstr>TMP allows programming for types</vt:lpstr>
      <vt:lpstr>TMP is Turing complete</vt:lpstr>
      <vt:lpstr>We can execute arbitrary code at compile time</vt:lpstr>
      <vt:lpstr>But the syntax is not always pretty…</vt:lpstr>
      <vt:lpstr>How can we have 1) Compile-time execution 2) Readable code</vt:lpstr>
      <vt:lpstr>Instead of this…</vt:lpstr>
      <vt:lpstr>Use constexpr/consteval</vt:lpstr>
      <vt:lpstr>PowerPoint Presentation</vt:lpstr>
      <vt:lpstr>Recap</vt:lpstr>
      <vt:lpstr>When should I use templates?</vt:lpstr>
      <vt:lpstr>Next Time: Functions and Algorithms  Writing smarter, more flexible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9</cp:revision>
  <dcterms:created xsi:type="dcterms:W3CDTF">2024-08-11T15:35:55Z</dcterms:created>
  <dcterms:modified xsi:type="dcterms:W3CDTF">2025-03-19T07:48:41Z</dcterms:modified>
</cp:coreProperties>
</file>